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93" r:id="rId3"/>
    <p:sldId id="310" r:id="rId4"/>
    <p:sldId id="311" r:id="rId5"/>
    <p:sldId id="286" r:id="rId6"/>
    <p:sldId id="326" r:id="rId7"/>
    <p:sldId id="319" r:id="rId8"/>
    <p:sldId id="306" r:id="rId9"/>
    <p:sldId id="318" r:id="rId10"/>
    <p:sldId id="317" r:id="rId11"/>
    <p:sldId id="268" r:id="rId12"/>
    <p:sldId id="296" r:id="rId13"/>
    <p:sldId id="327" r:id="rId14"/>
    <p:sldId id="328" r:id="rId15"/>
    <p:sldId id="329" r:id="rId16"/>
    <p:sldId id="330" r:id="rId17"/>
    <p:sldId id="292" r:id="rId18"/>
    <p:sldId id="335" r:id="rId19"/>
    <p:sldId id="336" r:id="rId20"/>
    <p:sldId id="331" r:id="rId21"/>
    <p:sldId id="332" r:id="rId22"/>
    <p:sldId id="333" r:id="rId23"/>
    <p:sldId id="334" r:id="rId24"/>
    <p:sldId id="290" r:id="rId2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4" d="100"/>
          <a:sy n="104" d="100"/>
        </p:scale>
        <p:origin x="138"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ABAD2F-C653-4953-910F-DD712CA564D0}" type="doc">
      <dgm:prSet loTypeId="urn:microsoft.com/office/officeart/2005/8/layout/hProcess6" loCatId="process" qsTypeId="urn:microsoft.com/office/officeart/2005/8/quickstyle/simple1" qsCatId="simple" csTypeId="urn:microsoft.com/office/officeart/2005/8/colors/colorful5" csCatId="colorful" phldr="1"/>
      <dgm:spPr/>
      <dgm:t>
        <a:bodyPr/>
        <a:lstStyle/>
        <a:p>
          <a:endParaRPr lang="en-US"/>
        </a:p>
      </dgm:t>
    </dgm:pt>
    <dgm:pt modelId="{7DD6B397-2009-49CD-AF26-CEB53729331E}">
      <dgm:prSet/>
      <dgm:spPr/>
      <dgm:t>
        <a:bodyPr/>
        <a:lstStyle/>
        <a:p>
          <a:r>
            <a:rPr lang="fr-FR"/>
            <a:t>Profil des patientes </a:t>
          </a:r>
          <a:endParaRPr lang="en-US"/>
        </a:p>
      </dgm:t>
    </dgm:pt>
    <dgm:pt modelId="{06205663-D46E-4B60-ACED-E361DCF9F84A}" type="parTrans" cxnId="{C145F467-56FD-4948-BD3A-50D73D389E0B}">
      <dgm:prSet/>
      <dgm:spPr/>
      <dgm:t>
        <a:bodyPr/>
        <a:lstStyle/>
        <a:p>
          <a:endParaRPr lang="en-US"/>
        </a:p>
      </dgm:t>
    </dgm:pt>
    <dgm:pt modelId="{643E843E-9623-4B6F-B450-3601F738775F}" type="sibTrans" cxnId="{C145F467-56FD-4948-BD3A-50D73D389E0B}">
      <dgm:prSet/>
      <dgm:spPr/>
      <dgm:t>
        <a:bodyPr/>
        <a:lstStyle/>
        <a:p>
          <a:endParaRPr lang="en-US"/>
        </a:p>
      </dgm:t>
    </dgm:pt>
    <dgm:pt modelId="{01DF7482-C44D-40DB-ABE2-4785680043A6}">
      <dgm:prSet/>
      <dgm:spPr/>
      <dgm:t>
        <a:bodyPr/>
        <a:lstStyle/>
        <a:p>
          <a:r>
            <a:rPr lang="fr-FR"/>
            <a:t>Diagnostic tardif de grossesse</a:t>
          </a:r>
          <a:endParaRPr lang="en-US"/>
        </a:p>
      </dgm:t>
    </dgm:pt>
    <dgm:pt modelId="{ABAC2A37-DAAE-4ED0-B9FD-D59A26427EAA}" type="parTrans" cxnId="{5E287520-273D-4761-BFC8-C08BD0DF7D57}">
      <dgm:prSet/>
      <dgm:spPr/>
      <dgm:t>
        <a:bodyPr/>
        <a:lstStyle/>
        <a:p>
          <a:endParaRPr lang="en-US"/>
        </a:p>
      </dgm:t>
    </dgm:pt>
    <dgm:pt modelId="{C20C5349-14D6-4339-93DF-72C601E1D670}" type="sibTrans" cxnId="{5E287520-273D-4761-BFC8-C08BD0DF7D57}">
      <dgm:prSet/>
      <dgm:spPr/>
      <dgm:t>
        <a:bodyPr/>
        <a:lstStyle/>
        <a:p>
          <a:endParaRPr lang="en-US"/>
        </a:p>
      </dgm:t>
    </dgm:pt>
    <dgm:pt modelId="{5362E042-A5C6-42A7-B0CC-87DF1B76F4D6}">
      <dgm:prSet/>
      <dgm:spPr/>
      <dgm:t>
        <a:bodyPr/>
        <a:lstStyle/>
        <a:p>
          <a:r>
            <a:rPr lang="fr-FR"/>
            <a:t>Situation psycho-sociale difficile et/ou violence intra familiale plus fréquente; </a:t>
          </a:r>
          <a:endParaRPr lang="en-US"/>
        </a:p>
      </dgm:t>
    </dgm:pt>
    <dgm:pt modelId="{D531EE9D-E1E3-4E44-92E4-53F914511912}" type="parTrans" cxnId="{84E85956-0321-432B-840E-7F7973420B6F}">
      <dgm:prSet/>
      <dgm:spPr/>
      <dgm:t>
        <a:bodyPr/>
        <a:lstStyle/>
        <a:p>
          <a:endParaRPr lang="en-US"/>
        </a:p>
      </dgm:t>
    </dgm:pt>
    <dgm:pt modelId="{AE333999-9252-4F97-897C-D9CE2DF10D88}" type="sibTrans" cxnId="{84E85956-0321-432B-840E-7F7973420B6F}">
      <dgm:prSet/>
      <dgm:spPr/>
      <dgm:t>
        <a:bodyPr/>
        <a:lstStyle/>
        <a:p>
          <a:endParaRPr lang="en-US"/>
        </a:p>
      </dgm:t>
    </dgm:pt>
    <dgm:pt modelId="{50C972D5-497D-4B32-B7D6-48EA86AFB54C}">
      <dgm:prSet/>
      <dgm:spPr/>
      <dgm:t>
        <a:bodyPr/>
        <a:lstStyle/>
        <a:p>
          <a:r>
            <a:rPr lang="fr-FR" dirty="0"/>
            <a:t>Demande  en cours de parcours IMG</a:t>
          </a:r>
          <a:endParaRPr lang="en-US" dirty="0"/>
        </a:p>
      </dgm:t>
    </dgm:pt>
    <dgm:pt modelId="{C6048ADF-9069-4EFE-AB73-CEDA71929548}" type="parTrans" cxnId="{7B0C4FE7-5574-467F-8294-8109A79EB7F6}">
      <dgm:prSet/>
      <dgm:spPr/>
      <dgm:t>
        <a:bodyPr/>
        <a:lstStyle/>
        <a:p>
          <a:endParaRPr lang="en-US"/>
        </a:p>
      </dgm:t>
    </dgm:pt>
    <dgm:pt modelId="{C864868A-2528-43AA-885D-5D87C2F03304}" type="sibTrans" cxnId="{7B0C4FE7-5574-467F-8294-8109A79EB7F6}">
      <dgm:prSet/>
      <dgm:spPr/>
      <dgm:t>
        <a:bodyPr/>
        <a:lstStyle/>
        <a:p>
          <a:endParaRPr lang="en-US"/>
        </a:p>
      </dgm:t>
    </dgm:pt>
    <dgm:pt modelId="{B594EF74-3445-4D05-9D57-245AA150FA5F}">
      <dgm:prSet/>
      <dgm:spPr/>
      <dgm:t>
        <a:bodyPr/>
        <a:lstStyle/>
        <a:p>
          <a:r>
            <a:rPr lang="fr-FR"/>
            <a:t>Proportion importante d’indécision  (1/3 des femmes vont garder leur grossesse)</a:t>
          </a:r>
          <a:endParaRPr lang="en-US"/>
        </a:p>
      </dgm:t>
    </dgm:pt>
    <dgm:pt modelId="{851D2770-2BAE-4855-983C-E690FD64D0ED}" type="parTrans" cxnId="{31BAB123-52B1-46F0-91FE-EE2E78916FC7}">
      <dgm:prSet/>
      <dgm:spPr/>
      <dgm:t>
        <a:bodyPr/>
        <a:lstStyle/>
        <a:p>
          <a:endParaRPr lang="en-US"/>
        </a:p>
      </dgm:t>
    </dgm:pt>
    <dgm:pt modelId="{D810A631-07FB-4154-A711-CE1D235BC748}" type="sibTrans" cxnId="{31BAB123-52B1-46F0-91FE-EE2E78916FC7}">
      <dgm:prSet/>
      <dgm:spPr/>
      <dgm:t>
        <a:bodyPr/>
        <a:lstStyle/>
        <a:p>
          <a:endParaRPr lang="en-US"/>
        </a:p>
      </dgm:t>
    </dgm:pt>
    <dgm:pt modelId="{7DD2264E-09F0-4F2B-AADF-035C7D8A85F7}">
      <dgm:prSet/>
      <dgm:spPr/>
      <dgm:t>
        <a:bodyPr/>
        <a:lstStyle/>
        <a:p>
          <a:r>
            <a:rPr lang="fr-FR"/>
            <a:t>12 % de patientes extérieures à la région; principalement venant des Hauts de France et de Normandie</a:t>
          </a:r>
          <a:endParaRPr lang="en-US"/>
        </a:p>
      </dgm:t>
    </dgm:pt>
    <dgm:pt modelId="{AEC062E9-BB62-49DF-82DD-D3E884CCF7AE}" type="parTrans" cxnId="{3D11EB79-F04C-4273-8EAE-38F3A2DB9F5F}">
      <dgm:prSet/>
      <dgm:spPr/>
      <dgm:t>
        <a:bodyPr/>
        <a:lstStyle/>
        <a:p>
          <a:endParaRPr lang="en-US"/>
        </a:p>
      </dgm:t>
    </dgm:pt>
    <dgm:pt modelId="{3E11E38C-F773-4682-B6CB-BDD87331E01F}" type="sibTrans" cxnId="{3D11EB79-F04C-4273-8EAE-38F3A2DB9F5F}">
      <dgm:prSet/>
      <dgm:spPr/>
      <dgm:t>
        <a:bodyPr/>
        <a:lstStyle/>
        <a:p>
          <a:endParaRPr lang="en-US"/>
        </a:p>
      </dgm:t>
    </dgm:pt>
    <dgm:pt modelId="{281291C4-A4DF-429B-B22F-5D8C60F05DAC}">
      <dgm:prSet/>
      <dgm:spPr/>
      <dgm:t>
        <a:bodyPr/>
        <a:lstStyle/>
        <a:p>
          <a:r>
            <a:rPr lang="fr-FR"/>
            <a:t>Retour des équipes :</a:t>
          </a:r>
          <a:endParaRPr lang="en-US"/>
        </a:p>
      </dgm:t>
    </dgm:pt>
    <dgm:pt modelId="{61B03991-146E-4796-B5FC-D23BC89F247C}" type="parTrans" cxnId="{BD3AEE6A-42EE-4971-ADE1-850B1E965E5B}">
      <dgm:prSet/>
      <dgm:spPr/>
      <dgm:t>
        <a:bodyPr/>
        <a:lstStyle/>
        <a:p>
          <a:endParaRPr lang="en-US"/>
        </a:p>
      </dgm:t>
    </dgm:pt>
    <dgm:pt modelId="{4A3BE63D-5B8C-475B-92CD-2C135BCE12CD}" type="sibTrans" cxnId="{BD3AEE6A-42EE-4971-ADE1-850B1E965E5B}">
      <dgm:prSet/>
      <dgm:spPr/>
      <dgm:t>
        <a:bodyPr/>
        <a:lstStyle/>
        <a:p>
          <a:endParaRPr lang="en-US"/>
        </a:p>
      </dgm:t>
    </dgm:pt>
    <dgm:pt modelId="{1A3D2A39-4442-40F3-BDA3-B392A1631BB7}">
      <dgm:prSet/>
      <dgm:spPr/>
      <dgm:t>
        <a:bodyPr/>
        <a:lstStyle/>
        <a:p>
          <a:r>
            <a:rPr lang="fr-FR"/>
            <a:t>Chronophage ;   rendez-vous et programmation à organiser dans l’urgence</a:t>
          </a:r>
          <a:endParaRPr lang="en-US"/>
        </a:p>
      </dgm:t>
    </dgm:pt>
    <dgm:pt modelId="{838FC17F-0053-4FF4-934F-EB66E9A3426F}" type="parTrans" cxnId="{11663DF1-62C6-44C8-A44D-4E5C60C7B898}">
      <dgm:prSet/>
      <dgm:spPr/>
      <dgm:t>
        <a:bodyPr/>
        <a:lstStyle/>
        <a:p>
          <a:endParaRPr lang="en-US"/>
        </a:p>
      </dgm:t>
    </dgm:pt>
    <dgm:pt modelId="{129FB38C-A2B2-4B56-AC57-36F22074FD93}" type="sibTrans" cxnId="{11663DF1-62C6-44C8-A44D-4E5C60C7B898}">
      <dgm:prSet/>
      <dgm:spPr/>
      <dgm:t>
        <a:bodyPr/>
        <a:lstStyle/>
        <a:p>
          <a:endParaRPr lang="en-US"/>
        </a:p>
      </dgm:t>
    </dgm:pt>
    <dgm:pt modelId="{F2A79CA8-795D-41DE-B43D-FF11AAB86FAC}">
      <dgm:prSet/>
      <dgm:spPr/>
      <dgm:t>
        <a:bodyPr/>
        <a:lstStyle/>
        <a:p>
          <a:r>
            <a:rPr lang="fr-FR"/>
            <a:t>Accompagnement psychologique  souvent difficile à organiser</a:t>
          </a:r>
          <a:endParaRPr lang="en-US"/>
        </a:p>
      </dgm:t>
    </dgm:pt>
    <dgm:pt modelId="{E5C32710-34C7-49E4-A6B0-0C3277E85535}" type="parTrans" cxnId="{DDDB94E2-C94C-4E1A-8B41-BE5244BCF664}">
      <dgm:prSet/>
      <dgm:spPr/>
      <dgm:t>
        <a:bodyPr/>
        <a:lstStyle/>
        <a:p>
          <a:endParaRPr lang="en-US"/>
        </a:p>
      </dgm:t>
    </dgm:pt>
    <dgm:pt modelId="{0C2761A3-A762-49AB-96EF-30BBA381FDC9}" type="sibTrans" cxnId="{DDDB94E2-C94C-4E1A-8B41-BE5244BCF664}">
      <dgm:prSet/>
      <dgm:spPr/>
      <dgm:t>
        <a:bodyPr/>
        <a:lstStyle/>
        <a:p>
          <a:endParaRPr lang="en-US"/>
        </a:p>
      </dgm:t>
    </dgm:pt>
    <dgm:pt modelId="{193AE176-CF9D-4931-9D68-87D58076E123}">
      <dgm:prSet/>
      <dgm:spPr/>
      <dgm:t>
        <a:bodyPr/>
        <a:lstStyle/>
        <a:p>
          <a:r>
            <a:rPr lang="fr-FR"/>
            <a:t>Besoin de structurer le parcours  en amont et de construire des relais avec les obstétricien.ne.s en particulier pour les périodes de vacances </a:t>
          </a:r>
          <a:endParaRPr lang="en-US"/>
        </a:p>
      </dgm:t>
    </dgm:pt>
    <dgm:pt modelId="{C65C9AAD-37CD-4221-9A04-DC39064877AA}" type="parTrans" cxnId="{BCEB0899-4500-498D-AC3C-255767E44F86}">
      <dgm:prSet/>
      <dgm:spPr/>
      <dgm:t>
        <a:bodyPr/>
        <a:lstStyle/>
        <a:p>
          <a:endParaRPr lang="en-US"/>
        </a:p>
      </dgm:t>
    </dgm:pt>
    <dgm:pt modelId="{9BD31212-CE21-45A9-A359-6FC95614DDD0}" type="sibTrans" cxnId="{BCEB0899-4500-498D-AC3C-255767E44F86}">
      <dgm:prSet/>
      <dgm:spPr/>
      <dgm:t>
        <a:bodyPr/>
        <a:lstStyle/>
        <a:p>
          <a:endParaRPr lang="en-US"/>
        </a:p>
      </dgm:t>
    </dgm:pt>
    <dgm:pt modelId="{AD2B2AF6-786C-41DD-B088-7D1DDB3025FE}">
      <dgm:prSet/>
      <dgm:spPr/>
      <dgm:t>
        <a:bodyPr/>
        <a:lstStyle/>
        <a:p>
          <a:r>
            <a:rPr lang="fr-FR"/>
            <a:t>Besoins d’échanger  (vécu du geste instrumental, ambivalence des patientes, situation difficile  )</a:t>
          </a:r>
          <a:endParaRPr lang="en-US"/>
        </a:p>
      </dgm:t>
    </dgm:pt>
    <dgm:pt modelId="{604A0294-3296-4325-980D-DC2D36A0C8D2}" type="parTrans" cxnId="{BCAA2EA3-9C00-4249-A156-22607F10013E}">
      <dgm:prSet/>
      <dgm:spPr/>
      <dgm:t>
        <a:bodyPr/>
        <a:lstStyle/>
        <a:p>
          <a:endParaRPr lang="en-US"/>
        </a:p>
      </dgm:t>
    </dgm:pt>
    <dgm:pt modelId="{069E8EAC-3315-4C08-94B7-956B6F3AD492}" type="sibTrans" cxnId="{BCAA2EA3-9C00-4249-A156-22607F10013E}">
      <dgm:prSet/>
      <dgm:spPr/>
      <dgm:t>
        <a:bodyPr/>
        <a:lstStyle/>
        <a:p>
          <a:endParaRPr lang="en-US"/>
        </a:p>
      </dgm:t>
    </dgm:pt>
    <dgm:pt modelId="{0B6CB0A4-AA78-4AF8-8102-4E1DCC77FD51}" type="pres">
      <dgm:prSet presAssocID="{F3ABAD2F-C653-4953-910F-DD712CA564D0}" presName="theList" presStyleCnt="0">
        <dgm:presLayoutVars>
          <dgm:dir/>
          <dgm:animLvl val="lvl"/>
          <dgm:resizeHandles val="exact"/>
        </dgm:presLayoutVars>
      </dgm:prSet>
      <dgm:spPr/>
    </dgm:pt>
    <dgm:pt modelId="{32008C86-0DED-45B0-B358-A61303EE4AE5}" type="pres">
      <dgm:prSet presAssocID="{7DD6B397-2009-49CD-AF26-CEB53729331E}" presName="compNode" presStyleCnt="0"/>
      <dgm:spPr/>
    </dgm:pt>
    <dgm:pt modelId="{0A386343-7333-4E45-980B-B74C854853C0}" type="pres">
      <dgm:prSet presAssocID="{7DD6B397-2009-49CD-AF26-CEB53729331E}" presName="noGeometry" presStyleCnt="0"/>
      <dgm:spPr/>
    </dgm:pt>
    <dgm:pt modelId="{AFAA7B13-A138-4EAD-AF22-B34C7609E1CD}" type="pres">
      <dgm:prSet presAssocID="{7DD6B397-2009-49CD-AF26-CEB53729331E}" presName="childTextVisible" presStyleLbl="bgAccFollowNode1" presStyleIdx="0" presStyleCnt="2" custScaleY="104218">
        <dgm:presLayoutVars>
          <dgm:bulletEnabled val="1"/>
        </dgm:presLayoutVars>
      </dgm:prSet>
      <dgm:spPr/>
    </dgm:pt>
    <dgm:pt modelId="{100EFD0B-1891-40B8-B22E-68BC7792966F}" type="pres">
      <dgm:prSet presAssocID="{7DD6B397-2009-49CD-AF26-CEB53729331E}" presName="childTextHidden" presStyleLbl="bgAccFollowNode1" presStyleIdx="0" presStyleCnt="2"/>
      <dgm:spPr/>
    </dgm:pt>
    <dgm:pt modelId="{70281DCD-5075-4B5E-8694-B68612D12332}" type="pres">
      <dgm:prSet presAssocID="{7DD6B397-2009-49CD-AF26-CEB53729331E}" presName="parentText" presStyleLbl="node1" presStyleIdx="0" presStyleCnt="2">
        <dgm:presLayoutVars>
          <dgm:chMax val="1"/>
          <dgm:bulletEnabled val="1"/>
        </dgm:presLayoutVars>
      </dgm:prSet>
      <dgm:spPr/>
    </dgm:pt>
    <dgm:pt modelId="{F01D8FDD-7DF6-44E7-AC64-B66F8537568A}" type="pres">
      <dgm:prSet presAssocID="{7DD6B397-2009-49CD-AF26-CEB53729331E}" presName="aSpace" presStyleCnt="0"/>
      <dgm:spPr/>
    </dgm:pt>
    <dgm:pt modelId="{9375301D-8409-453F-BC69-E092135E647F}" type="pres">
      <dgm:prSet presAssocID="{281291C4-A4DF-429B-B22F-5D8C60F05DAC}" presName="compNode" presStyleCnt="0"/>
      <dgm:spPr/>
    </dgm:pt>
    <dgm:pt modelId="{2C7BC9A3-694D-4742-8F00-A2E34039CD4F}" type="pres">
      <dgm:prSet presAssocID="{281291C4-A4DF-429B-B22F-5D8C60F05DAC}" presName="noGeometry" presStyleCnt="0"/>
      <dgm:spPr/>
    </dgm:pt>
    <dgm:pt modelId="{BF2AC4DF-13E1-4C37-9490-5E847825D9FB}" type="pres">
      <dgm:prSet presAssocID="{281291C4-A4DF-429B-B22F-5D8C60F05DAC}" presName="childTextVisible" presStyleLbl="bgAccFollowNode1" presStyleIdx="1" presStyleCnt="2">
        <dgm:presLayoutVars>
          <dgm:bulletEnabled val="1"/>
        </dgm:presLayoutVars>
      </dgm:prSet>
      <dgm:spPr/>
    </dgm:pt>
    <dgm:pt modelId="{10FBA076-9116-4B59-BA06-7C157C56F65D}" type="pres">
      <dgm:prSet presAssocID="{281291C4-A4DF-429B-B22F-5D8C60F05DAC}" presName="childTextHidden" presStyleLbl="bgAccFollowNode1" presStyleIdx="1" presStyleCnt="2"/>
      <dgm:spPr/>
    </dgm:pt>
    <dgm:pt modelId="{C8A60BDE-E54A-40DB-83E4-64CB28D03279}" type="pres">
      <dgm:prSet presAssocID="{281291C4-A4DF-429B-B22F-5D8C60F05DAC}" presName="parentText" presStyleLbl="node1" presStyleIdx="1" presStyleCnt="2">
        <dgm:presLayoutVars>
          <dgm:chMax val="1"/>
          <dgm:bulletEnabled val="1"/>
        </dgm:presLayoutVars>
      </dgm:prSet>
      <dgm:spPr/>
    </dgm:pt>
  </dgm:ptLst>
  <dgm:cxnLst>
    <dgm:cxn modelId="{74FAA002-BF44-46C3-9AD4-713C412CAFAC}" type="presOf" srcId="{01DF7482-C44D-40DB-ABE2-4785680043A6}" destId="{AFAA7B13-A138-4EAD-AF22-B34C7609E1CD}" srcOrd="0" destOrd="0" presId="urn:microsoft.com/office/officeart/2005/8/layout/hProcess6"/>
    <dgm:cxn modelId="{F9401D16-0A0A-44F2-9488-49E92373240F}" type="presOf" srcId="{F2A79CA8-795D-41DE-B43D-FF11AAB86FAC}" destId="{BF2AC4DF-13E1-4C37-9490-5E847825D9FB}" srcOrd="0" destOrd="1" presId="urn:microsoft.com/office/officeart/2005/8/layout/hProcess6"/>
    <dgm:cxn modelId="{88C3A216-7841-4CA4-9886-E128B2E95B57}" type="presOf" srcId="{50C972D5-497D-4B32-B7D6-48EA86AFB54C}" destId="{AFAA7B13-A138-4EAD-AF22-B34C7609E1CD}" srcOrd="0" destOrd="2" presId="urn:microsoft.com/office/officeart/2005/8/layout/hProcess6"/>
    <dgm:cxn modelId="{DF8FC519-AF72-4B89-A58F-164AE6DA71FC}" type="presOf" srcId="{B594EF74-3445-4D05-9D57-245AA150FA5F}" destId="{100EFD0B-1891-40B8-B22E-68BC7792966F}" srcOrd="1" destOrd="3" presId="urn:microsoft.com/office/officeart/2005/8/layout/hProcess6"/>
    <dgm:cxn modelId="{DA08EF1E-4276-4BD4-BA75-0AE3C281F592}" type="presOf" srcId="{5362E042-A5C6-42A7-B0CC-87DF1B76F4D6}" destId="{AFAA7B13-A138-4EAD-AF22-B34C7609E1CD}" srcOrd="0" destOrd="1" presId="urn:microsoft.com/office/officeart/2005/8/layout/hProcess6"/>
    <dgm:cxn modelId="{5E287520-273D-4761-BFC8-C08BD0DF7D57}" srcId="{7DD6B397-2009-49CD-AF26-CEB53729331E}" destId="{01DF7482-C44D-40DB-ABE2-4785680043A6}" srcOrd="0" destOrd="0" parTransId="{ABAC2A37-DAAE-4ED0-B9FD-D59A26427EAA}" sibTransId="{C20C5349-14D6-4339-93DF-72C601E1D670}"/>
    <dgm:cxn modelId="{31BAB123-52B1-46F0-91FE-EE2E78916FC7}" srcId="{7DD6B397-2009-49CD-AF26-CEB53729331E}" destId="{B594EF74-3445-4D05-9D57-245AA150FA5F}" srcOrd="3" destOrd="0" parTransId="{851D2770-2BAE-4855-983C-E690FD64D0ED}" sibTransId="{D810A631-07FB-4154-A711-CE1D235BC748}"/>
    <dgm:cxn modelId="{90E9FE2D-5C84-4A37-A1D6-D89A54877933}" type="presOf" srcId="{193AE176-CF9D-4931-9D68-87D58076E123}" destId="{10FBA076-9116-4B59-BA06-7C157C56F65D}" srcOrd="1" destOrd="2" presId="urn:microsoft.com/office/officeart/2005/8/layout/hProcess6"/>
    <dgm:cxn modelId="{740E963C-B3EB-4BA2-ABAD-08447BAA5340}" type="presOf" srcId="{AD2B2AF6-786C-41DD-B088-7D1DDB3025FE}" destId="{10FBA076-9116-4B59-BA06-7C157C56F65D}" srcOrd="1" destOrd="3" presId="urn:microsoft.com/office/officeart/2005/8/layout/hProcess6"/>
    <dgm:cxn modelId="{DBEAB93D-7230-49E9-AACA-2D6ED9CE2100}" type="presOf" srcId="{1A3D2A39-4442-40F3-BDA3-B392A1631BB7}" destId="{10FBA076-9116-4B59-BA06-7C157C56F65D}" srcOrd="1" destOrd="0" presId="urn:microsoft.com/office/officeart/2005/8/layout/hProcess6"/>
    <dgm:cxn modelId="{DA0B9A5C-278E-4705-A1F1-91FFC858095E}" type="presOf" srcId="{7DD6B397-2009-49CD-AF26-CEB53729331E}" destId="{70281DCD-5075-4B5E-8694-B68612D12332}" srcOrd="0" destOrd="0" presId="urn:microsoft.com/office/officeart/2005/8/layout/hProcess6"/>
    <dgm:cxn modelId="{C145F467-56FD-4948-BD3A-50D73D389E0B}" srcId="{F3ABAD2F-C653-4953-910F-DD712CA564D0}" destId="{7DD6B397-2009-49CD-AF26-CEB53729331E}" srcOrd="0" destOrd="0" parTransId="{06205663-D46E-4B60-ACED-E361DCF9F84A}" sibTransId="{643E843E-9623-4B6F-B450-3601F738775F}"/>
    <dgm:cxn modelId="{BD3AEE6A-42EE-4971-ADE1-850B1E965E5B}" srcId="{F3ABAD2F-C653-4953-910F-DD712CA564D0}" destId="{281291C4-A4DF-429B-B22F-5D8C60F05DAC}" srcOrd="1" destOrd="0" parTransId="{61B03991-146E-4796-B5FC-D23BC89F247C}" sibTransId="{4A3BE63D-5B8C-475B-92CD-2C135BCE12CD}"/>
    <dgm:cxn modelId="{3F0F846D-F9D4-43C9-A0A3-3D73703ADFB9}" type="presOf" srcId="{5362E042-A5C6-42A7-B0CC-87DF1B76F4D6}" destId="{100EFD0B-1891-40B8-B22E-68BC7792966F}" srcOrd="1" destOrd="1" presId="urn:microsoft.com/office/officeart/2005/8/layout/hProcess6"/>
    <dgm:cxn modelId="{59C38554-C3F9-4290-8726-0A8276FE0C5D}" type="presOf" srcId="{7DD2264E-09F0-4F2B-AADF-035C7D8A85F7}" destId="{100EFD0B-1891-40B8-B22E-68BC7792966F}" srcOrd="1" destOrd="4" presId="urn:microsoft.com/office/officeart/2005/8/layout/hProcess6"/>
    <dgm:cxn modelId="{84E85956-0321-432B-840E-7F7973420B6F}" srcId="{7DD6B397-2009-49CD-AF26-CEB53729331E}" destId="{5362E042-A5C6-42A7-B0CC-87DF1B76F4D6}" srcOrd="1" destOrd="0" parTransId="{D531EE9D-E1E3-4E44-92E4-53F914511912}" sibTransId="{AE333999-9252-4F97-897C-D9CE2DF10D88}"/>
    <dgm:cxn modelId="{F992EB78-ECB7-4C40-8A80-039C91AFCEA6}" type="presOf" srcId="{F2A79CA8-795D-41DE-B43D-FF11AAB86FAC}" destId="{10FBA076-9116-4B59-BA06-7C157C56F65D}" srcOrd="1" destOrd="1" presId="urn:microsoft.com/office/officeart/2005/8/layout/hProcess6"/>
    <dgm:cxn modelId="{2EAFCF59-1D90-4448-B67C-981B856A5B0F}" type="presOf" srcId="{50C972D5-497D-4B32-B7D6-48EA86AFB54C}" destId="{100EFD0B-1891-40B8-B22E-68BC7792966F}" srcOrd="1" destOrd="2" presId="urn:microsoft.com/office/officeart/2005/8/layout/hProcess6"/>
    <dgm:cxn modelId="{3D11EB79-F04C-4273-8EAE-38F3A2DB9F5F}" srcId="{7DD6B397-2009-49CD-AF26-CEB53729331E}" destId="{7DD2264E-09F0-4F2B-AADF-035C7D8A85F7}" srcOrd="4" destOrd="0" parTransId="{AEC062E9-BB62-49DF-82DD-D3E884CCF7AE}" sibTransId="{3E11E38C-F773-4682-B6CB-BDD87331E01F}"/>
    <dgm:cxn modelId="{13D4CA89-D135-4FEE-91A3-255C305C0814}" type="presOf" srcId="{281291C4-A4DF-429B-B22F-5D8C60F05DAC}" destId="{C8A60BDE-E54A-40DB-83E4-64CB28D03279}" srcOrd="0" destOrd="0" presId="urn:microsoft.com/office/officeart/2005/8/layout/hProcess6"/>
    <dgm:cxn modelId="{BCEB0899-4500-498D-AC3C-255767E44F86}" srcId="{281291C4-A4DF-429B-B22F-5D8C60F05DAC}" destId="{193AE176-CF9D-4931-9D68-87D58076E123}" srcOrd="2" destOrd="0" parTransId="{C65C9AAD-37CD-4221-9A04-DC39064877AA}" sibTransId="{9BD31212-CE21-45A9-A359-6FC95614DDD0}"/>
    <dgm:cxn modelId="{BCAA2EA3-9C00-4249-A156-22607F10013E}" srcId="{281291C4-A4DF-429B-B22F-5D8C60F05DAC}" destId="{AD2B2AF6-786C-41DD-B088-7D1DDB3025FE}" srcOrd="3" destOrd="0" parTransId="{604A0294-3296-4325-980D-DC2D36A0C8D2}" sibTransId="{069E8EAC-3315-4C08-94B7-956B6F3AD492}"/>
    <dgm:cxn modelId="{793632AB-F845-4D35-936A-C0602D5828E4}" type="presOf" srcId="{193AE176-CF9D-4931-9D68-87D58076E123}" destId="{BF2AC4DF-13E1-4C37-9490-5E847825D9FB}" srcOrd="0" destOrd="2" presId="urn:microsoft.com/office/officeart/2005/8/layout/hProcess6"/>
    <dgm:cxn modelId="{59D997CC-0FB8-4DF8-9087-0B1D7EB047FA}" type="presOf" srcId="{B594EF74-3445-4D05-9D57-245AA150FA5F}" destId="{AFAA7B13-A138-4EAD-AF22-B34C7609E1CD}" srcOrd="0" destOrd="3" presId="urn:microsoft.com/office/officeart/2005/8/layout/hProcess6"/>
    <dgm:cxn modelId="{213647D6-B2D4-436C-B7A0-5D22DC611AD6}" type="presOf" srcId="{F3ABAD2F-C653-4953-910F-DD712CA564D0}" destId="{0B6CB0A4-AA78-4AF8-8102-4E1DCC77FD51}" srcOrd="0" destOrd="0" presId="urn:microsoft.com/office/officeart/2005/8/layout/hProcess6"/>
    <dgm:cxn modelId="{ABFA1DD9-38D5-4FA9-BC1A-810D17858476}" type="presOf" srcId="{01DF7482-C44D-40DB-ABE2-4785680043A6}" destId="{100EFD0B-1891-40B8-B22E-68BC7792966F}" srcOrd="1" destOrd="0" presId="urn:microsoft.com/office/officeart/2005/8/layout/hProcess6"/>
    <dgm:cxn modelId="{95204BDD-8124-45C4-B6EE-9515B053AE4B}" type="presOf" srcId="{1A3D2A39-4442-40F3-BDA3-B392A1631BB7}" destId="{BF2AC4DF-13E1-4C37-9490-5E847825D9FB}" srcOrd="0" destOrd="0" presId="urn:microsoft.com/office/officeart/2005/8/layout/hProcess6"/>
    <dgm:cxn modelId="{DDDB94E2-C94C-4E1A-8B41-BE5244BCF664}" srcId="{281291C4-A4DF-429B-B22F-5D8C60F05DAC}" destId="{F2A79CA8-795D-41DE-B43D-FF11AAB86FAC}" srcOrd="1" destOrd="0" parTransId="{E5C32710-34C7-49E4-A6B0-0C3277E85535}" sibTransId="{0C2761A3-A762-49AB-96EF-30BBA381FDC9}"/>
    <dgm:cxn modelId="{7B0C4FE7-5574-467F-8294-8109A79EB7F6}" srcId="{7DD6B397-2009-49CD-AF26-CEB53729331E}" destId="{50C972D5-497D-4B32-B7D6-48EA86AFB54C}" srcOrd="2" destOrd="0" parTransId="{C6048ADF-9069-4EFE-AB73-CEDA71929548}" sibTransId="{C864868A-2528-43AA-885D-5D87C2F03304}"/>
    <dgm:cxn modelId="{3CE9C4ED-6CC3-4BCF-8988-1D880A6A115D}" type="presOf" srcId="{7DD2264E-09F0-4F2B-AADF-035C7D8A85F7}" destId="{AFAA7B13-A138-4EAD-AF22-B34C7609E1CD}" srcOrd="0" destOrd="4" presId="urn:microsoft.com/office/officeart/2005/8/layout/hProcess6"/>
    <dgm:cxn modelId="{11663DF1-62C6-44C8-A44D-4E5C60C7B898}" srcId="{281291C4-A4DF-429B-B22F-5D8C60F05DAC}" destId="{1A3D2A39-4442-40F3-BDA3-B392A1631BB7}" srcOrd="0" destOrd="0" parTransId="{838FC17F-0053-4FF4-934F-EB66E9A3426F}" sibTransId="{129FB38C-A2B2-4B56-AC57-36F22074FD93}"/>
    <dgm:cxn modelId="{99B144FD-1418-447A-8CD9-8977B2C825CA}" type="presOf" srcId="{AD2B2AF6-786C-41DD-B088-7D1DDB3025FE}" destId="{BF2AC4DF-13E1-4C37-9490-5E847825D9FB}" srcOrd="0" destOrd="3" presId="urn:microsoft.com/office/officeart/2005/8/layout/hProcess6"/>
    <dgm:cxn modelId="{9BE3A987-1570-4EB3-9DD3-F76C781AD2BE}" type="presParOf" srcId="{0B6CB0A4-AA78-4AF8-8102-4E1DCC77FD51}" destId="{32008C86-0DED-45B0-B358-A61303EE4AE5}" srcOrd="0" destOrd="0" presId="urn:microsoft.com/office/officeart/2005/8/layout/hProcess6"/>
    <dgm:cxn modelId="{307773E1-EB0D-4384-9176-F39BFACD1A3A}" type="presParOf" srcId="{32008C86-0DED-45B0-B358-A61303EE4AE5}" destId="{0A386343-7333-4E45-980B-B74C854853C0}" srcOrd="0" destOrd="0" presId="urn:microsoft.com/office/officeart/2005/8/layout/hProcess6"/>
    <dgm:cxn modelId="{A8B49B06-9AD1-46FC-9080-C0F3AF4C0C4B}" type="presParOf" srcId="{32008C86-0DED-45B0-B358-A61303EE4AE5}" destId="{AFAA7B13-A138-4EAD-AF22-B34C7609E1CD}" srcOrd="1" destOrd="0" presId="urn:microsoft.com/office/officeart/2005/8/layout/hProcess6"/>
    <dgm:cxn modelId="{B3004270-D139-4FD7-8329-EA1E313E2AE8}" type="presParOf" srcId="{32008C86-0DED-45B0-B358-A61303EE4AE5}" destId="{100EFD0B-1891-40B8-B22E-68BC7792966F}" srcOrd="2" destOrd="0" presId="urn:microsoft.com/office/officeart/2005/8/layout/hProcess6"/>
    <dgm:cxn modelId="{7024727D-5E5A-4E2E-BC36-2165AD9C7C1A}" type="presParOf" srcId="{32008C86-0DED-45B0-B358-A61303EE4AE5}" destId="{70281DCD-5075-4B5E-8694-B68612D12332}" srcOrd="3" destOrd="0" presId="urn:microsoft.com/office/officeart/2005/8/layout/hProcess6"/>
    <dgm:cxn modelId="{A4979C1F-84C1-447A-8C7E-6EAC228A224B}" type="presParOf" srcId="{0B6CB0A4-AA78-4AF8-8102-4E1DCC77FD51}" destId="{F01D8FDD-7DF6-44E7-AC64-B66F8537568A}" srcOrd="1" destOrd="0" presId="urn:microsoft.com/office/officeart/2005/8/layout/hProcess6"/>
    <dgm:cxn modelId="{3F75E03B-44E0-424A-B8F0-0FE2A893A44F}" type="presParOf" srcId="{0B6CB0A4-AA78-4AF8-8102-4E1DCC77FD51}" destId="{9375301D-8409-453F-BC69-E092135E647F}" srcOrd="2" destOrd="0" presId="urn:microsoft.com/office/officeart/2005/8/layout/hProcess6"/>
    <dgm:cxn modelId="{929CBBA7-0D19-4030-B02D-72A787D94F6D}" type="presParOf" srcId="{9375301D-8409-453F-BC69-E092135E647F}" destId="{2C7BC9A3-694D-4742-8F00-A2E34039CD4F}" srcOrd="0" destOrd="0" presId="urn:microsoft.com/office/officeart/2005/8/layout/hProcess6"/>
    <dgm:cxn modelId="{A71E8CC5-CBB5-4A88-86C8-28EE17E20A21}" type="presParOf" srcId="{9375301D-8409-453F-BC69-E092135E647F}" destId="{BF2AC4DF-13E1-4C37-9490-5E847825D9FB}" srcOrd="1" destOrd="0" presId="urn:microsoft.com/office/officeart/2005/8/layout/hProcess6"/>
    <dgm:cxn modelId="{A4B2FAEC-896C-4693-855D-FC1849FDB9C0}" type="presParOf" srcId="{9375301D-8409-453F-BC69-E092135E647F}" destId="{10FBA076-9116-4B59-BA06-7C157C56F65D}" srcOrd="2" destOrd="0" presId="urn:microsoft.com/office/officeart/2005/8/layout/hProcess6"/>
    <dgm:cxn modelId="{B4842448-8B51-426D-8555-64AA55598F67}" type="presParOf" srcId="{9375301D-8409-453F-BC69-E092135E647F}" destId="{C8A60BDE-E54A-40DB-83E4-64CB28D03279}"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AA7B13-A138-4EAD-AF22-B34C7609E1CD}">
      <dsp:nvSpPr>
        <dsp:cNvPr id="0" name=""/>
        <dsp:cNvSpPr/>
      </dsp:nvSpPr>
      <dsp:spPr>
        <a:xfrm>
          <a:off x="1066237" y="153969"/>
          <a:ext cx="4264414" cy="3884866"/>
        </a:xfrm>
        <a:prstGeom prst="rightArrow">
          <a:avLst>
            <a:gd name="adj1" fmla="val 70000"/>
            <a:gd name="adj2" fmla="val 5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57150" lvl="1" indent="-57150" algn="l" defTabSz="488950">
            <a:lnSpc>
              <a:spcPct val="90000"/>
            </a:lnSpc>
            <a:spcBef>
              <a:spcPct val="0"/>
            </a:spcBef>
            <a:spcAft>
              <a:spcPct val="15000"/>
            </a:spcAft>
            <a:buChar char="•"/>
          </a:pPr>
          <a:r>
            <a:rPr lang="fr-FR" sz="1100" kern="1200"/>
            <a:t>Diagnostic tardif de grossesse</a:t>
          </a:r>
          <a:endParaRPr lang="en-US" sz="1100" kern="1200"/>
        </a:p>
        <a:p>
          <a:pPr marL="57150" lvl="1" indent="-57150" algn="l" defTabSz="488950">
            <a:lnSpc>
              <a:spcPct val="90000"/>
            </a:lnSpc>
            <a:spcBef>
              <a:spcPct val="0"/>
            </a:spcBef>
            <a:spcAft>
              <a:spcPct val="15000"/>
            </a:spcAft>
            <a:buChar char="•"/>
          </a:pPr>
          <a:r>
            <a:rPr lang="fr-FR" sz="1100" kern="1200"/>
            <a:t>Situation psycho-sociale difficile et/ou violence intra familiale plus fréquente; </a:t>
          </a:r>
          <a:endParaRPr lang="en-US" sz="1100" kern="1200"/>
        </a:p>
        <a:p>
          <a:pPr marL="57150" lvl="1" indent="-57150" algn="l" defTabSz="488950">
            <a:lnSpc>
              <a:spcPct val="90000"/>
            </a:lnSpc>
            <a:spcBef>
              <a:spcPct val="0"/>
            </a:spcBef>
            <a:spcAft>
              <a:spcPct val="15000"/>
            </a:spcAft>
            <a:buChar char="•"/>
          </a:pPr>
          <a:r>
            <a:rPr lang="fr-FR" sz="1100" kern="1200" dirty="0"/>
            <a:t>Demande  en cours de parcours IMG</a:t>
          </a:r>
          <a:endParaRPr lang="en-US" sz="1100" kern="1200" dirty="0"/>
        </a:p>
        <a:p>
          <a:pPr marL="57150" lvl="1" indent="-57150" algn="l" defTabSz="488950">
            <a:lnSpc>
              <a:spcPct val="90000"/>
            </a:lnSpc>
            <a:spcBef>
              <a:spcPct val="0"/>
            </a:spcBef>
            <a:spcAft>
              <a:spcPct val="15000"/>
            </a:spcAft>
            <a:buChar char="•"/>
          </a:pPr>
          <a:r>
            <a:rPr lang="fr-FR" sz="1100" kern="1200"/>
            <a:t>Proportion importante d’indécision  (1/3 des femmes vont garder leur grossesse)</a:t>
          </a:r>
          <a:endParaRPr lang="en-US" sz="1100" kern="1200"/>
        </a:p>
        <a:p>
          <a:pPr marL="57150" lvl="1" indent="-57150" algn="l" defTabSz="488950">
            <a:lnSpc>
              <a:spcPct val="90000"/>
            </a:lnSpc>
            <a:spcBef>
              <a:spcPct val="0"/>
            </a:spcBef>
            <a:spcAft>
              <a:spcPct val="15000"/>
            </a:spcAft>
            <a:buChar char="•"/>
          </a:pPr>
          <a:r>
            <a:rPr lang="fr-FR" sz="1100" kern="1200"/>
            <a:t>12 % de patientes extérieures à la région; principalement venant des Hauts de France et de Normandie</a:t>
          </a:r>
          <a:endParaRPr lang="en-US" sz="1100" kern="1200"/>
        </a:p>
      </dsp:txBody>
      <dsp:txXfrm>
        <a:off x="2132340" y="736699"/>
        <a:ext cx="2078902" cy="2719406"/>
      </dsp:txXfrm>
    </dsp:sp>
    <dsp:sp modelId="{70281DCD-5075-4B5E-8694-B68612D12332}">
      <dsp:nvSpPr>
        <dsp:cNvPr id="0" name=""/>
        <dsp:cNvSpPr/>
      </dsp:nvSpPr>
      <dsp:spPr>
        <a:xfrm>
          <a:off x="133" y="1030298"/>
          <a:ext cx="2132207" cy="213220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fr-FR" sz="3000" kern="1200"/>
            <a:t>Profil des patientes </a:t>
          </a:r>
          <a:endParaRPr lang="en-US" sz="3000" kern="1200"/>
        </a:p>
      </dsp:txBody>
      <dsp:txXfrm>
        <a:off x="312387" y="1342552"/>
        <a:ext cx="1507699" cy="1507699"/>
      </dsp:txXfrm>
    </dsp:sp>
    <dsp:sp modelId="{BF2AC4DF-13E1-4C37-9490-5E847825D9FB}">
      <dsp:nvSpPr>
        <dsp:cNvPr id="0" name=""/>
        <dsp:cNvSpPr/>
      </dsp:nvSpPr>
      <dsp:spPr>
        <a:xfrm>
          <a:off x="6663281" y="232584"/>
          <a:ext cx="4264414" cy="3727635"/>
        </a:xfrm>
        <a:prstGeom prst="rightArrow">
          <a:avLst>
            <a:gd name="adj1" fmla="val 70000"/>
            <a:gd name="adj2" fmla="val 50000"/>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57150" lvl="1" indent="-57150" algn="l" defTabSz="488950">
            <a:lnSpc>
              <a:spcPct val="90000"/>
            </a:lnSpc>
            <a:spcBef>
              <a:spcPct val="0"/>
            </a:spcBef>
            <a:spcAft>
              <a:spcPct val="15000"/>
            </a:spcAft>
            <a:buChar char="•"/>
          </a:pPr>
          <a:r>
            <a:rPr lang="fr-FR" sz="1100" kern="1200"/>
            <a:t>Chronophage ;   rendez-vous et programmation à organiser dans l’urgence</a:t>
          </a:r>
          <a:endParaRPr lang="en-US" sz="1100" kern="1200"/>
        </a:p>
        <a:p>
          <a:pPr marL="57150" lvl="1" indent="-57150" algn="l" defTabSz="488950">
            <a:lnSpc>
              <a:spcPct val="90000"/>
            </a:lnSpc>
            <a:spcBef>
              <a:spcPct val="0"/>
            </a:spcBef>
            <a:spcAft>
              <a:spcPct val="15000"/>
            </a:spcAft>
            <a:buChar char="•"/>
          </a:pPr>
          <a:r>
            <a:rPr lang="fr-FR" sz="1100" kern="1200"/>
            <a:t>Accompagnement psychologique  souvent difficile à organiser</a:t>
          </a:r>
          <a:endParaRPr lang="en-US" sz="1100" kern="1200"/>
        </a:p>
        <a:p>
          <a:pPr marL="57150" lvl="1" indent="-57150" algn="l" defTabSz="488950">
            <a:lnSpc>
              <a:spcPct val="90000"/>
            </a:lnSpc>
            <a:spcBef>
              <a:spcPct val="0"/>
            </a:spcBef>
            <a:spcAft>
              <a:spcPct val="15000"/>
            </a:spcAft>
            <a:buChar char="•"/>
          </a:pPr>
          <a:r>
            <a:rPr lang="fr-FR" sz="1100" kern="1200"/>
            <a:t>Besoin de structurer le parcours  en amont et de construire des relais avec les obstétricien.ne.s en particulier pour les périodes de vacances </a:t>
          </a:r>
          <a:endParaRPr lang="en-US" sz="1100" kern="1200"/>
        </a:p>
        <a:p>
          <a:pPr marL="57150" lvl="1" indent="-57150" algn="l" defTabSz="488950">
            <a:lnSpc>
              <a:spcPct val="90000"/>
            </a:lnSpc>
            <a:spcBef>
              <a:spcPct val="0"/>
            </a:spcBef>
            <a:spcAft>
              <a:spcPct val="15000"/>
            </a:spcAft>
            <a:buChar char="•"/>
          </a:pPr>
          <a:r>
            <a:rPr lang="fr-FR" sz="1100" kern="1200"/>
            <a:t>Besoins d’échanger  (vécu du geste instrumental, ambivalence des patientes, situation difficile  )</a:t>
          </a:r>
          <a:endParaRPr lang="en-US" sz="1100" kern="1200"/>
        </a:p>
      </dsp:txBody>
      <dsp:txXfrm>
        <a:off x="7729384" y="791729"/>
        <a:ext cx="2078902" cy="2609345"/>
      </dsp:txXfrm>
    </dsp:sp>
    <dsp:sp modelId="{C8A60BDE-E54A-40DB-83E4-64CB28D03279}">
      <dsp:nvSpPr>
        <dsp:cNvPr id="0" name=""/>
        <dsp:cNvSpPr/>
      </dsp:nvSpPr>
      <dsp:spPr>
        <a:xfrm>
          <a:off x="5597177" y="1030298"/>
          <a:ext cx="2132207" cy="2132207"/>
        </a:xfrm>
        <a:prstGeom prst="ellips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fr-FR" sz="3000" kern="1200"/>
            <a:t>Retour des équipes :</a:t>
          </a:r>
          <a:endParaRPr lang="en-US" sz="3000" kern="1200"/>
        </a:p>
      </dsp:txBody>
      <dsp:txXfrm>
        <a:off x="5909431" y="1342552"/>
        <a:ext cx="1507699" cy="150769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509AC9-F155-407F-8D07-703B728D6C84}" type="datetimeFigureOut">
              <a:rPr lang="fr-FR" smtClean="0"/>
              <a:t>23/11/2022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44CB6C-8B36-45CC-8599-B4545C9DAEB9}" type="slidenum">
              <a:rPr lang="fr-FR" smtClean="0"/>
              <a:t>‹N°›</a:t>
            </a:fld>
            <a:endParaRPr lang="fr-FR"/>
          </a:p>
        </p:txBody>
      </p:sp>
    </p:spTree>
    <p:extLst>
      <p:ext uri="{BB962C8B-B14F-4D97-AF65-F5344CB8AC3E}">
        <p14:creationId xmlns:p14="http://schemas.microsoft.com/office/powerpoint/2010/main" val="2067117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Depuis 10 ans de nombreuses avancées dans les droits IVG : disparition de la notion de détresse, </a:t>
            </a:r>
            <a:r>
              <a:rPr lang="fr-FR" dirty="0" err="1"/>
              <a:t>disparistion</a:t>
            </a:r>
            <a:r>
              <a:rPr lang="fr-FR" dirty="0"/>
              <a:t> de l’obligation de réflexion 7 jours, exonération du ticket modérateur </a:t>
            </a:r>
          </a:p>
          <a:p>
            <a:r>
              <a:rPr lang="fr-FR" dirty="0"/>
              <a:t>Toujours à l’initiative de parlementaires engages </a:t>
            </a:r>
          </a:p>
          <a:p>
            <a:endParaRPr lang="fr-FR" dirty="0"/>
          </a:p>
          <a:p>
            <a:r>
              <a:rPr lang="fr-FR" dirty="0"/>
              <a:t>Pour l’allongement de 14 à 16 une bataille législative </a:t>
            </a:r>
          </a:p>
          <a:p>
            <a:endParaRPr lang="fr-FR" dirty="0"/>
          </a:p>
          <a:p>
            <a:r>
              <a:rPr lang="fr-FR" dirty="0"/>
              <a:t>Soutien marqué et décisif de Castagner</a:t>
            </a:r>
          </a:p>
          <a:p>
            <a:r>
              <a:rPr lang="fr-FR" dirty="0"/>
              <a:t>Tolérance facilitatrice d’Olivier </a:t>
            </a:r>
            <a:r>
              <a:rPr lang="fr-FR" dirty="0" err="1"/>
              <a:t>Veran</a:t>
            </a:r>
            <a:endParaRPr lang="fr-FR" dirty="0"/>
          </a:p>
        </p:txBody>
      </p:sp>
      <p:sp>
        <p:nvSpPr>
          <p:cNvPr id="4" name="Espace réservé du numéro de diapositive 3"/>
          <p:cNvSpPr>
            <a:spLocks noGrp="1"/>
          </p:cNvSpPr>
          <p:nvPr>
            <p:ph type="sldNum" sz="quarter" idx="5"/>
          </p:nvPr>
        </p:nvSpPr>
        <p:spPr/>
        <p:txBody>
          <a:bodyPr/>
          <a:lstStyle/>
          <a:p>
            <a:fld id="{C31472BE-4AB3-4DA0-AB5A-AD00D67E33AC}" type="slidenum">
              <a:rPr lang="fr-FR" smtClean="0"/>
              <a:t>2</a:t>
            </a:fld>
            <a:endParaRPr lang="fr-FR"/>
          </a:p>
        </p:txBody>
      </p:sp>
    </p:spTree>
    <p:extLst>
      <p:ext uri="{BB962C8B-B14F-4D97-AF65-F5344CB8AC3E}">
        <p14:creationId xmlns:p14="http://schemas.microsoft.com/office/powerpoint/2010/main" val="1246851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Des débats houleux ms  presque limités à la sphère gynécologiques et aux anti choix</a:t>
            </a:r>
          </a:p>
          <a:p>
            <a:r>
              <a:rPr lang="fr-FR" dirty="0"/>
              <a:t>Discours abominable de certains patrons de gynéco </a:t>
            </a:r>
          </a:p>
          <a:p>
            <a:r>
              <a:rPr lang="fr-FR" dirty="0"/>
              <a:t>Sans </a:t>
            </a:r>
            <a:r>
              <a:rPr lang="fr-FR" dirty="0" err="1"/>
              <a:t>étonement</a:t>
            </a:r>
            <a:r>
              <a:rPr lang="fr-FR" dirty="0"/>
              <a:t> un avis défavorable de l’</a:t>
            </a:r>
            <a:r>
              <a:rPr lang="fr-FR" dirty="0" err="1"/>
              <a:t>academie</a:t>
            </a:r>
            <a:r>
              <a:rPr lang="fr-FR" dirty="0"/>
              <a:t> de médecine</a:t>
            </a:r>
          </a:p>
          <a:p>
            <a:r>
              <a:rPr lang="fr-FR" dirty="0"/>
              <a:t>La fracture traversant parfois les professionnels de l’IVG </a:t>
            </a:r>
          </a:p>
          <a:p>
            <a:endParaRPr lang="fr-FR" dirty="0"/>
          </a:p>
          <a:p>
            <a:r>
              <a:rPr lang="fr-FR" dirty="0"/>
              <a:t> pas de mobilisations massives ni pour ni contre, pas de manifestation (bon d’accord on était en période covid )</a:t>
            </a:r>
          </a:p>
          <a:p>
            <a:endParaRPr lang="fr-FR" dirty="0"/>
          </a:p>
          <a:p>
            <a:r>
              <a:rPr lang="fr-FR" dirty="0"/>
              <a:t>Un engagement des associations pro choix et de professionnels de l’IVG </a:t>
            </a:r>
          </a:p>
          <a:p>
            <a:r>
              <a:rPr lang="fr-FR" dirty="0"/>
              <a:t>Un avis favorable des conseil national d’éthique</a:t>
            </a:r>
          </a:p>
          <a:p>
            <a:r>
              <a:rPr lang="fr-FR" dirty="0"/>
              <a:t>Une bataille féroce menée par les parlementaires qui portaient le projet</a:t>
            </a:r>
          </a:p>
          <a:p>
            <a:endParaRPr lang="fr-FR" dirty="0"/>
          </a:p>
          <a:p>
            <a:r>
              <a:rPr lang="fr-FR" dirty="0"/>
              <a:t>Assemblée nationale : oui, </a:t>
            </a:r>
            <a:r>
              <a:rPr lang="fr-FR" dirty="0" err="1"/>
              <a:t>senat</a:t>
            </a:r>
            <a:r>
              <a:rPr lang="fr-FR" dirty="0"/>
              <a:t> non , commission mixte paritaire pas d’accord </a:t>
            </a:r>
            <a:r>
              <a:rPr lang="fr-FR" dirty="0">
                <a:sym typeface="Wingdings" panose="05000000000000000000" pitchFamily="2" charset="2"/>
              </a:rPr>
              <a:t> décision revient au vote de l’assemblé  = oui</a:t>
            </a:r>
          </a:p>
          <a:p>
            <a:endParaRPr lang="fr-FR" dirty="0">
              <a:sym typeface="Wingdings" panose="05000000000000000000" pitchFamily="2" charset="2"/>
            </a:endParaRPr>
          </a:p>
          <a:p>
            <a:r>
              <a:rPr lang="fr-FR" dirty="0">
                <a:sym typeface="Wingdings" panose="05000000000000000000" pitchFamily="2" charset="2"/>
              </a:rPr>
              <a:t>Engagement favorable de Christophe </a:t>
            </a:r>
            <a:r>
              <a:rPr lang="fr-FR" dirty="0" err="1">
                <a:sym typeface="Wingdings" panose="05000000000000000000" pitchFamily="2" charset="2"/>
              </a:rPr>
              <a:t>Castaner</a:t>
            </a:r>
            <a:r>
              <a:rPr lang="fr-FR" dirty="0">
                <a:sym typeface="Wingdings" panose="05000000000000000000" pitchFamily="2" charset="2"/>
              </a:rPr>
              <a:t> qui a permis la mise au vote juste avant la fin de la législature</a:t>
            </a:r>
            <a:endParaRPr lang="fr-FR" dirty="0"/>
          </a:p>
        </p:txBody>
      </p:sp>
      <p:sp>
        <p:nvSpPr>
          <p:cNvPr id="4" name="Espace réservé du numéro de diapositive 3"/>
          <p:cNvSpPr>
            <a:spLocks noGrp="1"/>
          </p:cNvSpPr>
          <p:nvPr>
            <p:ph type="sldNum" sz="quarter" idx="5"/>
          </p:nvPr>
        </p:nvSpPr>
        <p:spPr/>
        <p:txBody>
          <a:bodyPr/>
          <a:lstStyle/>
          <a:p>
            <a:fld id="{C31472BE-4AB3-4DA0-AB5A-AD00D67E33AC}" type="slidenum">
              <a:rPr lang="fr-FR" smtClean="0"/>
              <a:t>3</a:t>
            </a:fld>
            <a:endParaRPr lang="fr-FR"/>
          </a:p>
        </p:txBody>
      </p:sp>
    </p:spTree>
    <p:extLst>
      <p:ext uri="{BB962C8B-B14F-4D97-AF65-F5344CB8AC3E}">
        <p14:creationId xmlns:p14="http://schemas.microsoft.com/office/powerpoint/2010/main" val="3461385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281 rapporté au nb d’IVG d’Ile de France 2021 ordre d’idée : 0,57 % , sans oublier les 12% de patientes PEC à l’AP domicilier hors </a:t>
            </a:r>
            <a:r>
              <a:rPr lang="fr-FR" dirty="0" err="1"/>
              <a:t>IdF</a:t>
            </a:r>
            <a:endParaRPr lang="fr-FR" dirty="0"/>
          </a:p>
          <a:p>
            <a:r>
              <a:rPr lang="fr-FR" dirty="0"/>
              <a:t>Données non exhaustives pour les hôpitaux hors AP enquêtes très tardive</a:t>
            </a:r>
          </a:p>
          <a:p>
            <a:r>
              <a:rPr lang="fr-FR" dirty="0"/>
              <a:t>Les 4 hop qui n’en font pas : 1 refus des médecins, 3 pas encore organisés pour </a:t>
            </a:r>
          </a:p>
        </p:txBody>
      </p:sp>
      <p:sp>
        <p:nvSpPr>
          <p:cNvPr id="4" name="Espace réservé du numéro de diapositive 3"/>
          <p:cNvSpPr>
            <a:spLocks noGrp="1"/>
          </p:cNvSpPr>
          <p:nvPr>
            <p:ph type="sldNum" sz="quarter" idx="5"/>
          </p:nvPr>
        </p:nvSpPr>
        <p:spPr/>
        <p:txBody>
          <a:bodyPr/>
          <a:lstStyle/>
          <a:p>
            <a:fld id="{C31472BE-4AB3-4DA0-AB5A-AD00D67E33AC}" type="slidenum">
              <a:rPr lang="fr-FR" smtClean="0"/>
              <a:t>8</a:t>
            </a:fld>
            <a:endParaRPr lang="fr-FR"/>
          </a:p>
        </p:txBody>
      </p:sp>
    </p:spTree>
    <p:extLst>
      <p:ext uri="{BB962C8B-B14F-4D97-AF65-F5344CB8AC3E}">
        <p14:creationId xmlns:p14="http://schemas.microsoft.com/office/powerpoint/2010/main" val="1299510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41539" indent="-241539">
              <a:buAutoNum type="arabicParenR"/>
            </a:pPr>
            <a:r>
              <a:rPr lang="fr-FR" dirty="0"/>
              <a:t>Datation échographie ou DDR ? </a:t>
            </a:r>
          </a:p>
          <a:p>
            <a:pPr marL="241539" indent="-241539">
              <a:buAutoNum type="arabicParenR"/>
            </a:pPr>
            <a:r>
              <a:rPr lang="fr-FR" dirty="0"/>
              <a:t>Une des limites </a:t>
            </a:r>
            <a:r>
              <a:rPr lang="fr-FR" dirty="0" err="1"/>
              <a:t>dt</a:t>
            </a:r>
            <a:r>
              <a:rPr lang="fr-FR" dirty="0"/>
              <a:t> il faut tenir compte est l’expérience des </a:t>
            </a:r>
            <a:r>
              <a:rPr lang="fr-FR" dirty="0" err="1"/>
              <a:t>opérateur.e.s</a:t>
            </a:r>
            <a:endParaRPr lang="fr-FR" dirty="0"/>
          </a:p>
          <a:p>
            <a:pPr marL="241539" indent="-241539">
              <a:buAutoNum type="arabicParenR"/>
            </a:pPr>
            <a:r>
              <a:rPr lang="fr-FR" dirty="0"/>
              <a:t>Toujours en 2016, l il était recommandé </a:t>
            </a:r>
            <a:r>
              <a:rPr lang="fr-FR" dirty="0">
                <a:solidFill>
                  <a:srgbClr val="FF0000"/>
                </a:solidFill>
              </a:rPr>
              <a:t>que l’ </a:t>
            </a:r>
            <a:r>
              <a:rPr lang="fr-FR" dirty="0"/>
              <a:t>absence d’écho ne rale</a:t>
            </a:r>
            <a:r>
              <a:rPr lang="fr-FR" dirty="0">
                <a:solidFill>
                  <a:srgbClr val="FF0000"/>
                </a:solidFill>
              </a:rPr>
              <a:t>ntisse </a:t>
            </a:r>
            <a:r>
              <a:rPr lang="fr-FR" dirty="0"/>
              <a:t>pas la PEC pour une IVG, quid à 16 sa </a:t>
            </a:r>
          </a:p>
          <a:p>
            <a:pPr marL="241539" indent="-241539">
              <a:buAutoNum type="arabicParenR"/>
            </a:pPr>
            <a:endParaRPr lang="fr-FR" dirty="0"/>
          </a:p>
        </p:txBody>
      </p:sp>
      <p:sp>
        <p:nvSpPr>
          <p:cNvPr id="4" name="Espace réservé du numéro de diapositive 3"/>
          <p:cNvSpPr>
            <a:spLocks noGrp="1"/>
          </p:cNvSpPr>
          <p:nvPr>
            <p:ph type="sldNum" sz="quarter" idx="5"/>
          </p:nvPr>
        </p:nvSpPr>
        <p:spPr/>
        <p:txBody>
          <a:bodyPr/>
          <a:lstStyle/>
          <a:p>
            <a:fld id="{C31472BE-4AB3-4DA0-AB5A-AD00D67E33AC}" type="slidenum">
              <a:rPr lang="fr-FR" smtClean="0"/>
              <a:t>9</a:t>
            </a:fld>
            <a:endParaRPr lang="fr-FR"/>
          </a:p>
        </p:txBody>
      </p:sp>
    </p:spTree>
    <p:extLst>
      <p:ext uri="{BB962C8B-B14F-4D97-AF65-F5344CB8AC3E}">
        <p14:creationId xmlns:p14="http://schemas.microsoft.com/office/powerpoint/2010/main" val="1680062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41539" indent="-241539">
              <a:buAutoNum type="arabicParenR"/>
            </a:pPr>
            <a:endParaRPr lang="fr-FR" dirty="0"/>
          </a:p>
        </p:txBody>
      </p:sp>
      <p:sp>
        <p:nvSpPr>
          <p:cNvPr id="4" name="Espace réservé du numéro de diapositive 3"/>
          <p:cNvSpPr>
            <a:spLocks noGrp="1"/>
          </p:cNvSpPr>
          <p:nvPr>
            <p:ph type="sldNum" sz="quarter" idx="5"/>
          </p:nvPr>
        </p:nvSpPr>
        <p:spPr/>
        <p:txBody>
          <a:bodyPr/>
          <a:lstStyle/>
          <a:p>
            <a:fld id="{C31472BE-4AB3-4DA0-AB5A-AD00D67E33AC}" type="slidenum">
              <a:rPr lang="fr-FR" smtClean="0"/>
              <a:t>10</a:t>
            </a:fld>
            <a:endParaRPr lang="fr-FR"/>
          </a:p>
        </p:txBody>
      </p:sp>
    </p:spTree>
    <p:extLst>
      <p:ext uri="{BB962C8B-B14F-4D97-AF65-F5344CB8AC3E}">
        <p14:creationId xmlns:p14="http://schemas.microsoft.com/office/powerpoint/2010/main" val="864959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a:t>suite à un refus  d’attendre  et refus de prise en charge IMG pour cause fœtale </a:t>
            </a:r>
            <a:endParaRPr lang="fr-FR" dirty="0"/>
          </a:p>
        </p:txBody>
      </p:sp>
      <p:sp>
        <p:nvSpPr>
          <p:cNvPr id="4" name="Espace réservé du numéro de diapositive 3"/>
          <p:cNvSpPr>
            <a:spLocks noGrp="1"/>
          </p:cNvSpPr>
          <p:nvPr>
            <p:ph type="sldNum" sz="quarter" idx="5"/>
          </p:nvPr>
        </p:nvSpPr>
        <p:spPr/>
        <p:txBody>
          <a:bodyPr/>
          <a:lstStyle/>
          <a:p>
            <a:fld id="{C31472BE-4AB3-4DA0-AB5A-AD00D67E33AC}" type="slidenum">
              <a:rPr lang="fr-FR" smtClean="0"/>
              <a:t>12</a:t>
            </a:fld>
            <a:endParaRPr lang="fr-FR"/>
          </a:p>
        </p:txBody>
      </p:sp>
    </p:spTree>
    <p:extLst>
      <p:ext uri="{BB962C8B-B14F-4D97-AF65-F5344CB8AC3E}">
        <p14:creationId xmlns:p14="http://schemas.microsoft.com/office/powerpoint/2010/main" val="320853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Jamais d’évolution sans </a:t>
            </a:r>
            <a:r>
              <a:rPr lang="fr-FR" dirty="0" err="1"/>
              <a:t>mouvnement</a:t>
            </a:r>
            <a:r>
              <a:rPr lang="fr-FR" dirty="0"/>
              <a:t> populaire</a:t>
            </a:r>
          </a:p>
        </p:txBody>
      </p:sp>
      <p:sp>
        <p:nvSpPr>
          <p:cNvPr id="4" name="Espace réservé du numéro de diapositive 3"/>
          <p:cNvSpPr>
            <a:spLocks noGrp="1"/>
          </p:cNvSpPr>
          <p:nvPr>
            <p:ph type="sldNum" sz="quarter" idx="5"/>
          </p:nvPr>
        </p:nvSpPr>
        <p:spPr/>
        <p:txBody>
          <a:bodyPr/>
          <a:lstStyle/>
          <a:p>
            <a:fld id="{C31472BE-4AB3-4DA0-AB5A-AD00D67E33AC}" type="slidenum">
              <a:rPr lang="fr-FR" smtClean="0"/>
              <a:t>24</a:t>
            </a:fld>
            <a:endParaRPr lang="fr-FR"/>
          </a:p>
        </p:txBody>
      </p:sp>
    </p:spTree>
    <p:extLst>
      <p:ext uri="{BB962C8B-B14F-4D97-AF65-F5344CB8AC3E}">
        <p14:creationId xmlns:p14="http://schemas.microsoft.com/office/powerpoint/2010/main" val="1099831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3084CE-30E3-94BB-CF1A-B0DE0D20824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D0DB7066-BE3F-5A78-1FD6-4984EE8EEE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F41795F3-28B7-A290-DD8D-967FC255DF3C}"/>
              </a:ext>
            </a:extLst>
          </p:cNvPr>
          <p:cNvSpPr>
            <a:spLocks noGrp="1"/>
          </p:cNvSpPr>
          <p:nvPr>
            <p:ph type="dt" sz="half" idx="10"/>
          </p:nvPr>
        </p:nvSpPr>
        <p:spPr/>
        <p:txBody>
          <a:bodyPr/>
          <a:lstStyle/>
          <a:p>
            <a:fld id="{903AAB24-FC02-4F88-9A57-414073A69572}" type="datetimeFigureOut">
              <a:rPr lang="fr-FR" smtClean="0"/>
              <a:t>23/11/2022</a:t>
            </a:fld>
            <a:endParaRPr lang="fr-FR"/>
          </a:p>
        </p:txBody>
      </p:sp>
      <p:sp>
        <p:nvSpPr>
          <p:cNvPr id="5" name="Espace réservé du pied de page 4">
            <a:extLst>
              <a:ext uri="{FF2B5EF4-FFF2-40B4-BE49-F238E27FC236}">
                <a16:creationId xmlns:a16="http://schemas.microsoft.com/office/drawing/2014/main" id="{4F43D9C5-F0FF-389D-F1D9-1AE93C1F2E2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D064AA9-476E-49E1-050A-16F5C1D1DE97}"/>
              </a:ext>
            </a:extLst>
          </p:cNvPr>
          <p:cNvSpPr>
            <a:spLocks noGrp="1"/>
          </p:cNvSpPr>
          <p:nvPr>
            <p:ph type="sldNum" sz="quarter" idx="12"/>
          </p:nvPr>
        </p:nvSpPr>
        <p:spPr/>
        <p:txBody>
          <a:bodyPr/>
          <a:lstStyle/>
          <a:p>
            <a:fld id="{BDF58B0B-422D-44FA-B66F-97D7DF9D1281}" type="slidenum">
              <a:rPr lang="fr-FR" smtClean="0"/>
              <a:t>‹N°›</a:t>
            </a:fld>
            <a:endParaRPr lang="fr-FR"/>
          </a:p>
        </p:txBody>
      </p:sp>
    </p:spTree>
    <p:extLst>
      <p:ext uri="{BB962C8B-B14F-4D97-AF65-F5344CB8AC3E}">
        <p14:creationId xmlns:p14="http://schemas.microsoft.com/office/powerpoint/2010/main" val="555101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FBE2F4-4B7F-537B-6648-40C15E9201B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5674237E-1972-797F-90F3-D623AA83C33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0DA2394-6675-D3E6-171F-17B64CEEDF61}"/>
              </a:ext>
            </a:extLst>
          </p:cNvPr>
          <p:cNvSpPr>
            <a:spLocks noGrp="1"/>
          </p:cNvSpPr>
          <p:nvPr>
            <p:ph type="dt" sz="half" idx="10"/>
          </p:nvPr>
        </p:nvSpPr>
        <p:spPr/>
        <p:txBody>
          <a:bodyPr/>
          <a:lstStyle/>
          <a:p>
            <a:fld id="{903AAB24-FC02-4F88-9A57-414073A69572}" type="datetimeFigureOut">
              <a:rPr lang="fr-FR" smtClean="0"/>
              <a:t>23/11/2022</a:t>
            </a:fld>
            <a:endParaRPr lang="fr-FR"/>
          </a:p>
        </p:txBody>
      </p:sp>
      <p:sp>
        <p:nvSpPr>
          <p:cNvPr id="5" name="Espace réservé du pied de page 4">
            <a:extLst>
              <a:ext uri="{FF2B5EF4-FFF2-40B4-BE49-F238E27FC236}">
                <a16:creationId xmlns:a16="http://schemas.microsoft.com/office/drawing/2014/main" id="{B9B8AEE8-BBE2-93BD-A75E-A022595507F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F3A803B-8C18-C1F1-CD7C-D01534EEF5A9}"/>
              </a:ext>
            </a:extLst>
          </p:cNvPr>
          <p:cNvSpPr>
            <a:spLocks noGrp="1"/>
          </p:cNvSpPr>
          <p:nvPr>
            <p:ph type="sldNum" sz="quarter" idx="12"/>
          </p:nvPr>
        </p:nvSpPr>
        <p:spPr/>
        <p:txBody>
          <a:bodyPr/>
          <a:lstStyle/>
          <a:p>
            <a:fld id="{BDF58B0B-422D-44FA-B66F-97D7DF9D1281}" type="slidenum">
              <a:rPr lang="fr-FR" smtClean="0"/>
              <a:t>‹N°›</a:t>
            </a:fld>
            <a:endParaRPr lang="fr-FR"/>
          </a:p>
        </p:txBody>
      </p:sp>
    </p:spTree>
    <p:extLst>
      <p:ext uri="{BB962C8B-B14F-4D97-AF65-F5344CB8AC3E}">
        <p14:creationId xmlns:p14="http://schemas.microsoft.com/office/powerpoint/2010/main" val="3358510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4614D20-8A58-A9D5-932D-E7339D88F0EE}"/>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C33D2C3-DB50-8C9C-3FBD-AE5964BAC94D}"/>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6BFAC74-29EB-89C0-4A5A-5728BA4BDAD0}"/>
              </a:ext>
            </a:extLst>
          </p:cNvPr>
          <p:cNvSpPr>
            <a:spLocks noGrp="1"/>
          </p:cNvSpPr>
          <p:nvPr>
            <p:ph type="dt" sz="half" idx="10"/>
          </p:nvPr>
        </p:nvSpPr>
        <p:spPr/>
        <p:txBody>
          <a:bodyPr/>
          <a:lstStyle/>
          <a:p>
            <a:fld id="{903AAB24-FC02-4F88-9A57-414073A69572}" type="datetimeFigureOut">
              <a:rPr lang="fr-FR" smtClean="0"/>
              <a:t>23/11/2022</a:t>
            </a:fld>
            <a:endParaRPr lang="fr-FR"/>
          </a:p>
        </p:txBody>
      </p:sp>
      <p:sp>
        <p:nvSpPr>
          <p:cNvPr id="5" name="Espace réservé du pied de page 4">
            <a:extLst>
              <a:ext uri="{FF2B5EF4-FFF2-40B4-BE49-F238E27FC236}">
                <a16:creationId xmlns:a16="http://schemas.microsoft.com/office/drawing/2014/main" id="{D23B2ACA-FF75-DF79-C591-91F8EECE0ED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A046B47-D1B9-A100-85D0-D60E49964F95}"/>
              </a:ext>
            </a:extLst>
          </p:cNvPr>
          <p:cNvSpPr>
            <a:spLocks noGrp="1"/>
          </p:cNvSpPr>
          <p:nvPr>
            <p:ph type="sldNum" sz="quarter" idx="12"/>
          </p:nvPr>
        </p:nvSpPr>
        <p:spPr/>
        <p:txBody>
          <a:bodyPr/>
          <a:lstStyle/>
          <a:p>
            <a:fld id="{BDF58B0B-422D-44FA-B66F-97D7DF9D1281}" type="slidenum">
              <a:rPr lang="fr-FR" smtClean="0"/>
              <a:t>‹N°›</a:t>
            </a:fld>
            <a:endParaRPr lang="fr-FR"/>
          </a:p>
        </p:txBody>
      </p:sp>
    </p:spTree>
    <p:extLst>
      <p:ext uri="{BB962C8B-B14F-4D97-AF65-F5344CB8AC3E}">
        <p14:creationId xmlns:p14="http://schemas.microsoft.com/office/powerpoint/2010/main" val="2346897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545198-4CB7-1677-2AD6-AB6FF48C4F1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1894512-4648-AAA6-0267-F9064CD6B12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67BA81B-6AB1-3081-ABF8-62F2A16AA1A7}"/>
              </a:ext>
            </a:extLst>
          </p:cNvPr>
          <p:cNvSpPr>
            <a:spLocks noGrp="1"/>
          </p:cNvSpPr>
          <p:nvPr>
            <p:ph type="dt" sz="half" idx="10"/>
          </p:nvPr>
        </p:nvSpPr>
        <p:spPr/>
        <p:txBody>
          <a:bodyPr/>
          <a:lstStyle/>
          <a:p>
            <a:fld id="{903AAB24-FC02-4F88-9A57-414073A69572}" type="datetimeFigureOut">
              <a:rPr lang="fr-FR" smtClean="0"/>
              <a:t>23/11/2022</a:t>
            </a:fld>
            <a:endParaRPr lang="fr-FR"/>
          </a:p>
        </p:txBody>
      </p:sp>
      <p:sp>
        <p:nvSpPr>
          <p:cNvPr id="5" name="Espace réservé du pied de page 4">
            <a:extLst>
              <a:ext uri="{FF2B5EF4-FFF2-40B4-BE49-F238E27FC236}">
                <a16:creationId xmlns:a16="http://schemas.microsoft.com/office/drawing/2014/main" id="{0481CB28-D709-897D-AD4B-10722E6CA77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30B9D64-194E-9AF2-2F8B-D14D42E07150}"/>
              </a:ext>
            </a:extLst>
          </p:cNvPr>
          <p:cNvSpPr>
            <a:spLocks noGrp="1"/>
          </p:cNvSpPr>
          <p:nvPr>
            <p:ph type="sldNum" sz="quarter" idx="12"/>
          </p:nvPr>
        </p:nvSpPr>
        <p:spPr/>
        <p:txBody>
          <a:bodyPr/>
          <a:lstStyle/>
          <a:p>
            <a:fld id="{BDF58B0B-422D-44FA-B66F-97D7DF9D1281}" type="slidenum">
              <a:rPr lang="fr-FR" smtClean="0"/>
              <a:t>‹N°›</a:t>
            </a:fld>
            <a:endParaRPr lang="fr-FR"/>
          </a:p>
        </p:txBody>
      </p:sp>
    </p:spTree>
    <p:extLst>
      <p:ext uri="{BB962C8B-B14F-4D97-AF65-F5344CB8AC3E}">
        <p14:creationId xmlns:p14="http://schemas.microsoft.com/office/powerpoint/2010/main" val="2598067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1533B0-CE3A-E387-6D98-73143A94D04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79A7730C-3394-3A75-28E0-DDF5559504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6DC1204-698C-EFD5-D66F-C954EE093E55}"/>
              </a:ext>
            </a:extLst>
          </p:cNvPr>
          <p:cNvSpPr>
            <a:spLocks noGrp="1"/>
          </p:cNvSpPr>
          <p:nvPr>
            <p:ph type="dt" sz="half" idx="10"/>
          </p:nvPr>
        </p:nvSpPr>
        <p:spPr/>
        <p:txBody>
          <a:bodyPr/>
          <a:lstStyle/>
          <a:p>
            <a:fld id="{903AAB24-FC02-4F88-9A57-414073A69572}" type="datetimeFigureOut">
              <a:rPr lang="fr-FR" smtClean="0"/>
              <a:t>23/11/2022</a:t>
            </a:fld>
            <a:endParaRPr lang="fr-FR"/>
          </a:p>
        </p:txBody>
      </p:sp>
      <p:sp>
        <p:nvSpPr>
          <p:cNvPr id="5" name="Espace réservé du pied de page 4">
            <a:extLst>
              <a:ext uri="{FF2B5EF4-FFF2-40B4-BE49-F238E27FC236}">
                <a16:creationId xmlns:a16="http://schemas.microsoft.com/office/drawing/2014/main" id="{B0BB081E-8D91-BF92-D7FA-1BF9493D56A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51BA947-18F9-846F-14BC-02D04A9C672A}"/>
              </a:ext>
            </a:extLst>
          </p:cNvPr>
          <p:cNvSpPr>
            <a:spLocks noGrp="1"/>
          </p:cNvSpPr>
          <p:nvPr>
            <p:ph type="sldNum" sz="quarter" idx="12"/>
          </p:nvPr>
        </p:nvSpPr>
        <p:spPr/>
        <p:txBody>
          <a:bodyPr/>
          <a:lstStyle/>
          <a:p>
            <a:fld id="{BDF58B0B-422D-44FA-B66F-97D7DF9D1281}" type="slidenum">
              <a:rPr lang="fr-FR" smtClean="0"/>
              <a:t>‹N°›</a:t>
            </a:fld>
            <a:endParaRPr lang="fr-FR"/>
          </a:p>
        </p:txBody>
      </p:sp>
    </p:spTree>
    <p:extLst>
      <p:ext uri="{BB962C8B-B14F-4D97-AF65-F5344CB8AC3E}">
        <p14:creationId xmlns:p14="http://schemas.microsoft.com/office/powerpoint/2010/main" val="2579975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2F758A-BD84-F534-8C04-67AE6FADB75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B59A5DE-61AA-5681-D12C-DE126465EE1C}"/>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15355616-0638-14A2-1C45-85D3FDE67B08}"/>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5A850FCA-7265-22EB-829B-C901F6B58DEE}"/>
              </a:ext>
            </a:extLst>
          </p:cNvPr>
          <p:cNvSpPr>
            <a:spLocks noGrp="1"/>
          </p:cNvSpPr>
          <p:nvPr>
            <p:ph type="dt" sz="half" idx="10"/>
          </p:nvPr>
        </p:nvSpPr>
        <p:spPr/>
        <p:txBody>
          <a:bodyPr/>
          <a:lstStyle/>
          <a:p>
            <a:fld id="{903AAB24-FC02-4F88-9A57-414073A69572}" type="datetimeFigureOut">
              <a:rPr lang="fr-FR" smtClean="0"/>
              <a:t>23/11/2022</a:t>
            </a:fld>
            <a:endParaRPr lang="fr-FR"/>
          </a:p>
        </p:txBody>
      </p:sp>
      <p:sp>
        <p:nvSpPr>
          <p:cNvPr id="6" name="Espace réservé du pied de page 5">
            <a:extLst>
              <a:ext uri="{FF2B5EF4-FFF2-40B4-BE49-F238E27FC236}">
                <a16:creationId xmlns:a16="http://schemas.microsoft.com/office/drawing/2014/main" id="{9D480204-6B91-6B0B-D1DE-4450E5AD76E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4575B7D-0449-894A-54CA-AF9D85673133}"/>
              </a:ext>
            </a:extLst>
          </p:cNvPr>
          <p:cNvSpPr>
            <a:spLocks noGrp="1"/>
          </p:cNvSpPr>
          <p:nvPr>
            <p:ph type="sldNum" sz="quarter" idx="12"/>
          </p:nvPr>
        </p:nvSpPr>
        <p:spPr/>
        <p:txBody>
          <a:bodyPr/>
          <a:lstStyle/>
          <a:p>
            <a:fld id="{BDF58B0B-422D-44FA-B66F-97D7DF9D1281}" type="slidenum">
              <a:rPr lang="fr-FR" smtClean="0"/>
              <a:t>‹N°›</a:t>
            </a:fld>
            <a:endParaRPr lang="fr-FR"/>
          </a:p>
        </p:txBody>
      </p:sp>
    </p:spTree>
    <p:extLst>
      <p:ext uri="{BB962C8B-B14F-4D97-AF65-F5344CB8AC3E}">
        <p14:creationId xmlns:p14="http://schemas.microsoft.com/office/powerpoint/2010/main" val="773841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DD8453-3000-69E8-7288-CD8631CCC8F1}"/>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1704450E-E9FB-4768-FC1D-F7875D509B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FE7EA60-8C30-92E6-6460-ABDBD70B58D9}"/>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BE7D1CC2-9FA0-7FCF-C3E0-F2623440FA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A94FC201-30F1-A3F6-16A9-D3BD2AF99A9E}"/>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76F1ED48-9656-67B4-46F5-ED5BCF9DBE3D}"/>
              </a:ext>
            </a:extLst>
          </p:cNvPr>
          <p:cNvSpPr>
            <a:spLocks noGrp="1"/>
          </p:cNvSpPr>
          <p:nvPr>
            <p:ph type="dt" sz="half" idx="10"/>
          </p:nvPr>
        </p:nvSpPr>
        <p:spPr/>
        <p:txBody>
          <a:bodyPr/>
          <a:lstStyle/>
          <a:p>
            <a:fld id="{903AAB24-FC02-4F88-9A57-414073A69572}" type="datetimeFigureOut">
              <a:rPr lang="fr-FR" smtClean="0"/>
              <a:t>23/11/2022</a:t>
            </a:fld>
            <a:endParaRPr lang="fr-FR"/>
          </a:p>
        </p:txBody>
      </p:sp>
      <p:sp>
        <p:nvSpPr>
          <p:cNvPr id="8" name="Espace réservé du pied de page 7">
            <a:extLst>
              <a:ext uri="{FF2B5EF4-FFF2-40B4-BE49-F238E27FC236}">
                <a16:creationId xmlns:a16="http://schemas.microsoft.com/office/drawing/2014/main" id="{5D6A14A5-ECE0-B7D8-2FC6-684287A0F286}"/>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7B0E2B15-70AC-D0A0-46B0-5499D46BA0B8}"/>
              </a:ext>
            </a:extLst>
          </p:cNvPr>
          <p:cNvSpPr>
            <a:spLocks noGrp="1"/>
          </p:cNvSpPr>
          <p:nvPr>
            <p:ph type="sldNum" sz="quarter" idx="12"/>
          </p:nvPr>
        </p:nvSpPr>
        <p:spPr/>
        <p:txBody>
          <a:bodyPr/>
          <a:lstStyle/>
          <a:p>
            <a:fld id="{BDF58B0B-422D-44FA-B66F-97D7DF9D1281}" type="slidenum">
              <a:rPr lang="fr-FR" smtClean="0"/>
              <a:t>‹N°›</a:t>
            </a:fld>
            <a:endParaRPr lang="fr-FR"/>
          </a:p>
        </p:txBody>
      </p:sp>
    </p:spTree>
    <p:extLst>
      <p:ext uri="{BB962C8B-B14F-4D97-AF65-F5344CB8AC3E}">
        <p14:creationId xmlns:p14="http://schemas.microsoft.com/office/powerpoint/2010/main" val="2739186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8B4AC4-EFC6-0665-70DC-A4FFB8DF0B20}"/>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19F6ADE-D4C1-F5BC-D3D1-1EB2211557CC}"/>
              </a:ext>
            </a:extLst>
          </p:cNvPr>
          <p:cNvSpPr>
            <a:spLocks noGrp="1"/>
          </p:cNvSpPr>
          <p:nvPr>
            <p:ph type="dt" sz="half" idx="10"/>
          </p:nvPr>
        </p:nvSpPr>
        <p:spPr/>
        <p:txBody>
          <a:bodyPr/>
          <a:lstStyle/>
          <a:p>
            <a:fld id="{903AAB24-FC02-4F88-9A57-414073A69572}" type="datetimeFigureOut">
              <a:rPr lang="fr-FR" smtClean="0"/>
              <a:t>23/11/2022</a:t>
            </a:fld>
            <a:endParaRPr lang="fr-FR"/>
          </a:p>
        </p:txBody>
      </p:sp>
      <p:sp>
        <p:nvSpPr>
          <p:cNvPr id="4" name="Espace réservé du pied de page 3">
            <a:extLst>
              <a:ext uri="{FF2B5EF4-FFF2-40B4-BE49-F238E27FC236}">
                <a16:creationId xmlns:a16="http://schemas.microsoft.com/office/drawing/2014/main" id="{6984260A-5F9B-FEEF-A82D-38906A98C908}"/>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4AF06EA3-056D-FCEA-8026-695E2A2152D6}"/>
              </a:ext>
            </a:extLst>
          </p:cNvPr>
          <p:cNvSpPr>
            <a:spLocks noGrp="1"/>
          </p:cNvSpPr>
          <p:nvPr>
            <p:ph type="sldNum" sz="quarter" idx="12"/>
          </p:nvPr>
        </p:nvSpPr>
        <p:spPr/>
        <p:txBody>
          <a:bodyPr/>
          <a:lstStyle/>
          <a:p>
            <a:fld id="{BDF58B0B-422D-44FA-B66F-97D7DF9D1281}" type="slidenum">
              <a:rPr lang="fr-FR" smtClean="0"/>
              <a:t>‹N°›</a:t>
            </a:fld>
            <a:endParaRPr lang="fr-FR"/>
          </a:p>
        </p:txBody>
      </p:sp>
    </p:spTree>
    <p:extLst>
      <p:ext uri="{BB962C8B-B14F-4D97-AF65-F5344CB8AC3E}">
        <p14:creationId xmlns:p14="http://schemas.microsoft.com/office/powerpoint/2010/main" val="3886689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A655F9D-4215-9B15-9514-E9445F8C3CE5}"/>
              </a:ext>
            </a:extLst>
          </p:cNvPr>
          <p:cNvSpPr>
            <a:spLocks noGrp="1"/>
          </p:cNvSpPr>
          <p:nvPr>
            <p:ph type="dt" sz="half" idx="10"/>
          </p:nvPr>
        </p:nvSpPr>
        <p:spPr/>
        <p:txBody>
          <a:bodyPr/>
          <a:lstStyle/>
          <a:p>
            <a:fld id="{903AAB24-FC02-4F88-9A57-414073A69572}" type="datetimeFigureOut">
              <a:rPr lang="fr-FR" smtClean="0"/>
              <a:t>23/11/2022</a:t>
            </a:fld>
            <a:endParaRPr lang="fr-FR"/>
          </a:p>
        </p:txBody>
      </p:sp>
      <p:sp>
        <p:nvSpPr>
          <p:cNvPr id="3" name="Espace réservé du pied de page 2">
            <a:extLst>
              <a:ext uri="{FF2B5EF4-FFF2-40B4-BE49-F238E27FC236}">
                <a16:creationId xmlns:a16="http://schemas.microsoft.com/office/drawing/2014/main" id="{B29BECC6-98CA-B714-412C-A88B4B260670}"/>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8B7407B2-A551-0947-0924-46BE5CB59D80}"/>
              </a:ext>
            </a:extLst>
          </p:cNvPr>
          <p:cNvSpPr>
            <a:spLocks noGrp="1"/>
          </p:cNvSpPr>
          <p:nvPr>
            <p:ph type="sldNum" sz="quarter" idx="12"/>
          </p:nvPr>
        </p:nvSpPr>
        <p:spPr/>
        <p:txBody>
          <a:bodyPr/>
          <a:lstStyle/>
          <a:p>
            <a:fld id="{BDF58B0B-422D-44FA-B66F-97D7DF9D1281}" type="slidenum">
              <a:rPr lang="fr-FR" smtClean="0"/>
              <a:t>‹N°›</a:t>
            </a:fld>
            <a:endParaRPr lang="fr-FR"/>
          </a:p>
        </p:txBody>
      </p:sp>
    </p:spTree>
    <p:extLst>
      <p:ext uri="{BB962C8B-B14F-4D97-AF65-F5344CB8AC3E}">
        <p14:creationId xmlns:p14="http://schemas.microsoft.com/office/powerpoint/2010/main" val="3238375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FD2CC5-1101-D7D9-E000-C07997510C1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247CBA84-586A-B11F-EAC2-EBF5BCFCDF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04FF154-0798-4DA3-2620-F3C5F084CB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E129965-F6A6-4E10-EB8C-A24784B3F6A8}"/>
              </a:ext>
            </a:extLst>
          </p:cNvPr>
          <p:cNvSpPr>
            <a:spLocks noGrp="1"/>
          </p:cNvSpPr>
          <p:nvPr>
            <p:ph type="dt" sz="half" idx="10"/>
          </p:nvPr>
        </p:nvSpPr>
        <p:spPr/>
        <p:txBody>
          <a:bodyPr/>
          <a:lstStyle/>
          <a:p>
            <a:fld id="{903AAB24-FC02-4F88-9A57-414073A69572}" type="datetimeFigureOut">
              <a:rPr lang="fr-FR" smtClean="0"/>
              <a:t>23/11/2022</a:t>
            </a:fld>
            <a:endParaRPr lang="fr-FR"/>
          </a:p>
        </p:txBody>
      </p:sp>
      <p:sp>
        <p:nvSpPr>
          <p:cNvPr id="6" name="Espace réservé du pied de page 5">
            <a:extLst>
              <a:ext uri="{FF2B5EF4-FFF2-40B4-BE49-F238E27FC236}">
                <a16:creationId xmlns:a16="http://schemas.microsoft.com/office/drawing/2014/main" id="{6EE6B2D9-0DDE-6A9D-B5BB-ADBF7740484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17744E8-8BAA-FB44-6B41-49719813AE51}"/>
              </a:ext>
            </a:extLst>
          </p:cNvPr>
          <p:cNvSpPr>
            <a:spLocks noGrp="1"/>
          </p:cNvSpPr>
          <p:nvPr>
            <p:ph type="sldNum" sz="quarter" idx="12"/>
          </p:nvPr>
        </p:nvSpPr>
        <p:spPr/>
        <p:txBody>
          <a:bodyPr/>
          <a:lstStyle/>
          <a:p>
            <a:fld id="{BDF58B0B-422D-44FA-B66F-97D7DF9D1281}" type="slidenum">
              <a:rPr lang="fr-FR" smtClean="0"/>
              <a:t>‹N°›</a:t>
            </a:fld>
            <a:endParaRPr lang="fr-FR"/>
          </a:p>
        </p:txBody>
      </p:sp>
    </p:spTree>
    <p:extLst>
      <p:ext uri="{BB962C8B-B14F-4D97-AF65-F5344CB8AC3E}">
        <p14:creationId xmlns:p14="http://schemas.microsoft.com/office/powerpoint/2010/main" val="1565033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31C210-5980-EF95-2483-1E8C64F09A8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9EFBD4BE-86B5-0C0D-7352-9EB9A0401A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E54DACC5-FC9A-5F20-527A-296AA19486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6AC8192-B927-345A-19D2-84EBA13101EB}"/>
              </a:ext>
            </a:extLst>
          </p:cNvPr>
          <p:cNvSpPr>
            <a:spLocks noGrp="1"/>
          </p:cNvSpPr>
          <p:nvPr>
            <p:ph type="dt" sz="half" idx="10"/>
          </p:nvPr>
        </p:nvSpPr>
        <p:spPr/>
        <p:txBody>
          <a:bodyPr/>
          <a:lstStyle/>
          <a:p>
            <a:fld id="{903AAB24-FC02-4F88-9A57-414073A69572}" type="datetimeFigureOut">
              <a:rPr lang="fr-FR" smtClean="0"/>
              <a:t>23/11/2022</a:t>
            </a:fld>
            <a:endParaRPr lang="fr-FR"/>
          </a:p>
        </p:txBody>
      </p:sp>
      <p:sp>
        <p:nvSpPr>
          <p:cNvPr id="6" name="Espace réservé du pied de page 5">
            <a:extLst>
              <a:ext uri="{FF2B5EF4-FFF2-40B4-BE49-F238E27FC236}">
                <a16:creationId xmlns:a16="http://schemas.microsoft.com/office/drawing/2014/main" id="{052592D4-FD04-C498-80F3-C96C70467E5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EDF2DFF-FDCB-992D-60EC-B3FBD5CFE43D}"/>
              </a:ext>
            </a:extLst>
          </p:cNvPr>
          <p:cNvSpPr>
            <a:spLocks noGrp="1"/>
          </p:cNvSpPr>
          <p:nvPr>
            <p:ph type="sldNum" sz="quarter" idx="12"/>
          </p:nvPr>
        </p:nvSpPr>
        <p:spPr/>
        <p:txBody>
          <a:bodyPr/>
          <a:lstStyle/>
          <a:p>
            <a:fld id="{BDF58B0B-422D-44FA-B66F-97D7DF9D1281}" type="slidenum">
              <a:rPr lang="fr-FR" smtClean="0"/>
              <a:t>‹N°›</a:t>
            </a:fld>
            <a:endParaRPr lang="fr-FR"/>
          </a:p>
        </p:txBody>
      </p:sp>
    </p:spTree>
    <p:extLst>
      <p:ext uri="{BB962C8B-B14F-4D97-AF65-F5344CB8AC3E}">
        <p14:creationId xmlns:p14="http://schemas.microsoft.com/office/powerpoint/2010/main" val="2214766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43517C5-FB20-70BC-5F28-1D69E7CF6B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51781127-9427-5520-E4DE-699EB77065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2DD39F8-88EE-90B9-38B4-179611FC4C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3AAB24-FC02-4F88-9A57-414073A69572}" type="datetimeFigureOut">
              <a:rPr lang="fr-FR" smtClean="0"/>
              <a:t>23/11/2022</a:t>
            </a:fld>
            <a:endParaRPr lang="fr-FR"/>
          </a:p>
        </p:txBody>
      </p:sp>
      <p:sp>
        <p:nvSpPr>
          <p:cNvPr id="5" name="Espace réservé du pied de page 4">
            <a:extLst>
              <a:ext uri="{FF2B5EF4-FFF2-40B4-BE49-F238E27FC236}">
                <a16:creationId xmlns:a16="http://schemas.microsoft.com/office/drawing/2014/main" id="{7E16A863-3FBC-C230-94FF-C77833F9AA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C097F23-6D2F-2EC7-18B1-B8B929A8E8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58B0B-422D-44FA-B66F-97D7DF9D1281}" type="slidenum">
              <a:rPr lang="fr-FR" smtClean="0"/>
              <a:t>‹N°›</a:t>
            </a:fld>
            <a:endParaRPr lang="fr-FR"/>
          </a:p>
        </p:txBody>
      </p:sp>
    </p:spTree>
    <p:extLst>
      <p:ext uri="{BB962C8B-B14F-4D97-AF65-F5344CB8AC3E}">
        <p14:creationId xmlns:p14="http://schemas.microsoft.com/office/powerpoint/2010/main" val="34549863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www.legifrance.gouv.fr/affichCodeArticle.do?cidTexte=LEGITEXT000006072665&amp;idArticle=LEGIARTI000006687520&amp;dateTexte=&amp;categorieLien=cid"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ww.ivglesadresses.org/" TargetMode="External"/><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legifrance.gouv.fr/affichCodeArticle.do?cidTexte=LEGITEXT000006072665&amp;idArticle=LEGIARTI000006687528&amp;dateTexte=&amp;categorieLien=cid" TargetMode="External"/><Relationship Id="rId2" Type="http://schemas.openxmlformats.org/officeDocument/2006/relationships/hyperlink" Target="https://www.legifrance.gouv.fr/affichCodeArticle.do?cidTexte=LEGITEXT000006072665&amp;idArticle=LEGIARTI000045292660&amp;dateTexte=&amp;categorieLien=id"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7.xml"/><Relationship Id="rId5" Type="http://schemas.openxmlformats.org/officeDocument/2006/relationships/image" Target="../media/image37.jpg"/><Relationship Id="rId4" Type="http://schemas.openxmlformats.org/officeDocument/2006/relationships/image" Target="../media/image36.jpg"/></Relationships>
</file>

<file path=ppt/slides/_rels/slide2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jpeg"/><Relationship Id="rId2" Type="http://schemas.openxmlformats.org/officeDocument/2006/relationships/notesSlide" Target="../notesSlides/notesSlide2.xml"/><Relationship Id="rId16"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jpg"/><Relationship Id="rId14" Type="http://schemas.openxmlformats.org/officeDocument/2006/relationships/image" Target="../media/image20.png"/></Relationships>
</file>

<file path=ppt/slides/_rels/slide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F7D788E-2C1B-4EF4-8719-12613771F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452"/>
          </a:xfrm>
          <a:prstGeom prst="rect">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4C57829-E56E-386F-7853-C4135AF7EFA6}"/>
              </a:ext>
            </a:extLst>
          </p:cNvPr>
          <p:cNvSpPr>
            <a:spLocks noGrp="1"/>
          </p:cNvSpPr>
          <p:nvPr>
            <p:ph type="ctrTitle"/>
          </p:nvPr>
        </p:nvSpPr>
        <p:spPr>
          <a:xfrm>
            <a:off x="764949" y="3499076"/>
            <a:ext cx="6053558" cy="2424774"/>
          </a:xfrm>
        </p:spPr>
        <p:txBody>
          <a:bodyPr vert="horz" lIns="91440" tIns="45720" rIns="91440" bIns="45720" rtlCol="0" anchor="ctr">
            <a:normAutofit/>
          </a:bodyPr>
          <a:lstStyle/>
          <a:p>
            <a:pPr algn="l"/>
            <a:r>
              <a:rPr lang="en-US" sz="4100" b="0" i="0" kern="1200">
                <a:solidFill>
                  <a:srgbClr val="FFFFFF"/>
                </a:solidFill>
                <a:effectLst/>
                <a:latin typeface="+mj-lt"/>
                <a:ea typeface="+mj-ea"/>
                <a:cs typeface="+mj-cs"/>
              </a:rPr>
              <a:t>Actualités sur l’organisation des Interruptions Volontaires de Grossesse </a:t>
            </a:r>
            <a:br>
              <a:rPr lang="en-US" sz="4100" kern="1200">
                <a:solidFill>
                  <a:srgbClr val="FFFFFF"/>
                </a:solidFill>
                <a:latin typeface="+mj-lt"/>
                <a:ea typeface="+mj-ea"/>
                <a:cs typeface="+mj-cs"/>
              </a:rPr>
            </a:br>
            <a:endParaRPr lang="en-US" sz="4100" kern="1200">
              <a:solidFill>
                <a:srgbClr val="FFFFFF"/>
              </a:solidFill>
              <a:latin typeface="+mj-lt"/>
              <a:ea typeface="+mj-ea"/>
              <a:cs typeface="+mj-cs"/>
            </a:endParaRPr>
          </a:p>
        </p:txBody>
      </p:sp>
      <p:sp>
        <p:nvSpPr>
          <p:cNvPr id="11" name="Freeform: Shape 10">
            <a:extLst>
              <a:ext uri="{FF2B5EF4-FFF2-40B4-BE49-F238E27FC236}">
                <a16:creationId xmlns:a16="http://schemas.microsoft.com/office/drawing/2014/main" id="{7C54E824-C0F4-480B-BC88-689F50C45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199" y="548"/>
            <a:ext cx="4349752" cy="3142889"/>
          </a:xfrm>
          <a:custGeom>
            <a:avLst/>
            <a:gdLst>
              <a:gd name="connsiteX0" fmla="*/ 229420 w 4349752"/>
              <a:gd name="connsiteY0" fmla="*/ 0 h 3142889"/>
              <a:gd name="connsiteX1" fmla="*/ 4120333 w 4349752"/>
              <a:gd name="connsiteY1" fmla="*/ 0 h 3142889"/>
              <a:gd name="connsiteX2" fmla="*/ 4178840 w 4349752"/>
              <a:gd name="connsiteY2" fmla="*/ 121453 h 3142889"/>
              <a:gd name="connsiteX3" fmla="*/ 4349752 w 4349752"/>
              <a:gd name="connsiteY3" fmla="*/ 968013 h 3142889"/>
              <a:gd name="connsiteX4" fmla="*/ 2174876 w 4349752"/>
              <a:gd name="connsiteY4" fmla="*/ 3142889 h 3142889"/>
              <a:gd name="connsiteX5" fmla="*/ 0 w 4349752"/>
              <a:gd name="connsiteY5" fmla="*/ 968013 h 3142889"/>
              <a:gd name="connsiteX6" fmla="*/ 170913 w 4349752"/>
              <a:gd name="connsiteY6" fmla="*/ 121453 h 314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9752" h="3142889">
                <a:moveTo>
                  <a:pt x="229420" y="0"/>
                </a:moveTo>
                <a:lnTo>
                  <a:pt x="4120333" y="0"/>
                </a:lnTo>
                <a:lnTo>
                  <a:pt x="4178840" y="121453"/>
                </a:lnTo>
                <a:cubicBezTo>
                  <a:pt x="4288894" y="381652"/>
                  <a:pt x="4349752" y="667725"/>
                  <a:pt x="4349752" y="968013"/>
                </a:cubicBezTo>
                <a:cubicBezTo>
                  <a:pt x="4349752" y="2169164"/>
                  <a:pt x="3376027" y="3142889"/>
                  <a:pt x="2174876" y="3142889"/>
                </a:cubicBezTo>
                <a:cubicBezTo>
                  <a:pt x="973725" y="3142889"/>
                  <a:pt x="0" y="2169164"/>
                  <a:pt x="0" y="968013"/>
                </a:cubicBezTo>
                <a:cubicBezTo>
                  <a:pt x="0" y="667725"/>
                  <a:pt x="60858" y="381652"/>
                  <a:pt x="170913" y="12145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58DEA6A1-FC5C-4E6E-BBBF-7E472949B3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3759" y="1421356"/>
            <a:ext cx="4538241" cy="5436644"/>
          </a:xfrm>
          <a:custGeom>
            <a:avLst/>
            <a:gdLst>
              <a:gd name="connsiteX0" fmla="*/ 3084645 w 4538241"/>
              <a:gd name="connsiteY0" fmla="*/ 0 h 5436644"/>
              <a:gd name="connsiteX1" fmla="*/ 4285328 w 4538241"/>
              <a:gd name="connsiteY1" fmla="*/ 242407 h 5436644"/>
              <a:gd name="connsiteX2" fmla="*/ 4538241 w 4538241"/>
              <a:gd name="connsiteY2" fmla="*/ 364242 h 5436644"/>
              <a:gd name="connsiteX3" fmla="*/ 4538241 w 4538241"/>
              <a:gd name="connsiteY3" fmla="*/ 5436644 h 5436644"/>
              <a:gd name="connsiteX4" fmla="*/ 1091428 w 4538241"/>
              <a:gd name="connsiteY4" fmla="*/ 5436644 h 5436644"/>
              <a:gd name="connsiteX5" fmla="*/ 903472 w 4538241"/>
              <a:gd name="connsiteY5" fmla="*/ 5265818 h 5436644"/>
              <a:gd name="connsiteX6" fmla="*/ 0 w 4538241"/>
              <a:gd name="connsiteY6" fmla="*/ 3084645 h 5436644"/>
              <a:gd name="connsiteX7" fmla="*/ 3084645 w 4538241"/>
              <a:gd name="connsiteY7" fmla="*/ 0 h 543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8241" h="5436644">
                <a:moveTo>
                  <a:pt x="3084645" y="0"/>
                </a:moveTo>
                <a:cubicBezTo>
                  <a:pt x="3510546" y="0"/>
                  <a:pt x="3916286" y="86315"/>
                  <a:pt x="4285328" y="242407"/>
                </a:cubicBezTo>
                <a:lnTo>
                  <a:pt x="4538241" y="364242"/>
                </a:lnTo>
                <a:lnTo>
                  <a:pt x="4538241" y="5436644"/>
                </a:lnTo>
                <a:lnTo>
                  <a:pt x="1091428" y="5436644"/>
                </a:lnTo>
                <a:lnTo>
                  <a:pt x="903472" y="5265818"/>
                </a:lnTo>
                <a:cubicBezTo>
                  <a:pt x="345261" y="4707608"/>
                  <a:pt x="0" y="3936446"/>
                  <a:pt x="0" y="3084645"/>
                </a:cubicBezTo>
                <a:cubicBezTo>
                  <a:pt x="0" y="1381043"/>
                  <a:pt x="1381043" y="0"/>
                  <a:pt x="3084645"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96AAAC3B-1954-46B7-BBAC-27DFF5B529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9395" y="0"/>
            <a:ext cx="4023360" cy="2980240"/>
          </a:xfrm>
          <a:custGeom>
            <a:avLst/>
            <a:gdLst>
              <a:gd name="connsiteX0" fmla="*/ 248676 w 4023360"/>
              <a:gd name="connsiteY0" fmla="*/ 0 h 2980240"/>
              <a:gd name="connsiteX1" fmla="*/ 3774684 w 4023360"/>
              <a:gd name="connsiteY1" fmla="*/ 0 h 2980240"/>
              <a:gd name="connsiteX2" fmla="*/ 3780561 w 4023360"/>
              <a:gd name="connsiteY2" fmla="*/ 9674 h 2980240"/>
              <a:gd name="connsiteX3" fmla="*/ 4023360 w 4023360"/>
              <a:gd name="connsiteY3" fmla="*/ 968560 h 2980240"/>
              <a:gd name="connsiteX4" fmla="*/ 2011680 w 4023360"/>
              <a:gd name="connsiteY4" fmla="*/ 2980240 h 2980240"/>
              <a:gd name="connsiteX5" fmla="*/ 0 w 4023360"/>
              <a:gd name="connsiteY5" fmla="*/ 968560 h 2980240"/>
              <a:gd name="connsiteX6" fmla="*/ 242799 w 4023360"/>
              <a:gd name="connsiteY6" fmla="*/ 9674 h 298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3360" h="2980240">
                <a:moveTo>
                  <a:pt x="248676" y="0"/>
                </a:moveTo>
                <a:lnTo>
                  <a:pt x="3774684" y="0"/>
                </a:lnTo>
                <a:lnTo>
                  <a:pt x="3780561" y="9674"/>
                </a:lnTo>
                <a:cubicBezTo>
                  <a:pt x="3935405" y="294716"/>
                  <a:pt x="4023360" y="621366"/>
                  <a:pt x="4023360" y="968560"/>
                </a:cubicBezTo>
                <a:cubicBezTo>
                  <a:pt x="4023360" y="2079580"/>
                  <a:pt x="3122700" y="2980240"/>
                  <a:pt x="2011680" y="2980240"/>
                </a:cubicBezTo>
                <a:cubicBezTo>
                  <a:pt x="900660" y="2980240"/>
                  <a:pt x="0" y="2079580"/>
                  <a:pt x="0" y="968560"/>
                </a:cubicBezTo>
                <a:cubicBezTo>
                  <a:pt x="0" y="621366"/>
                  <a:pt x="87955" y="294716"/>
                  <a:pt x="242799" y="967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ous-titre 2">
            <a:extLst>
              <a:ext uri="{FF2B5EF4-FFF2-40B4-BE49-F238E27FC236}">
                <a16:creationId xmlns:a16="http://schemas.microsoft.com/office/drawing/2014/main" id="{8F6CEE4E-8E58-2386-2435-70307E7D9BAF}"/>
              </a:ext>
            </a:extLst>
          </p:cNvPr>
          <p:cNvSpPr>
            <a:spLocks noGrp="1"/>
          </p:cNvSpPr>
          <p:nvPr>
            <p:ph type="subTitle" idx="1"/>
          </p:nvPr>
        </p:nvSpPr>
        <p:spPr>
          <a:xfrm>
            <a:off x="4215161" y="356187"/>
            <a:ext cx="2878409" cy="1792281"/>
          </a:xfrm>
        </p:spPr>
        <p:txBody>
          <a:bodyPr vert="horz" lIns="91440" tIns="45720" rIns="91440" bIns="45720" rtlCol="0" anchor="ctr">
            <a:normAutofit/>
          </a:bodyPr>
          <a:lstStyle/>
          <a:p>
            <a:pPr indent="-228600" algn="l">
              <a:buFont typeface="Arial" panose="020B0604020202020204" pitchFamily="34" charset="0"/>
              <a:buChar char="•"/>
            </a:pPr>
            <a:r>
              <a:rPr lang="en-US" sz="2000" b="1" i="0">
                <a:effectLst/>
              </a:rPr>
              <a:t>16ème Journée francilienne des Réseaux en santé périnatale</a:t>
            </a:r>
          </a:p>
          <a:p>
            <a:pPr algn="l"/>
            <a:endParaRPr lang="en-US" sz="2000" dirty="0"/>
          </a:p>
        </p:txBody>
      </p:sp>
      <p:sp>
        <p:nvSpPr>
          <p:cNvPr id="17" name="Freeform: Shape 16">
            <a:extLst>
              <a:ext uri="{FF2B5EF4-FFF2-40B4-BE49-F238E27FC236}">
                <a16:creationId xmlns:a16="http://schemas.microsoft.com/office/drawing/2014/main" id="{A5AD6500-BB62-4AAC-9D2F-C10DDC90C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6897" y="1584494"/>
            <a:ext cx="4375105" cy="5273507"/>
          </a:xfrm>
          <a:custGeom>
            <a:avLst/>
            <a:gdLst>
              <a:gd name="connsiteX0" fmla="*/ 2921508 w 4375105"/>
              <a:gd name="connsiteY0" fmla="*/ 0 h 5273507"/>
              <a:gd name="connsiteX1" fmla="*/ 4314072 w 4375105"/>
              <a:gd name="connsiteY1" fmla="*/ 352611 h 5273507"/>
              <a:gd name="connsiteX2" fmla="*/ 4375105 w 4375105"/>
              <a:gd name="connsiteY2" fmla="*/ 389689 h 5273507"/>
              <a:gd name="connsiteX3" fmla="*/ 4375105 w 4375105"/>
              <a:gd name="connsiteY3" fmla="*/ 5273507 h 5273507"/>
              <a:gd name="connsiteX4" fmla="*/ 1193705 w 4375105"/>
              <a:gd name="connsiteY4" fmla="*/ 5273507 h 5273507"/>
              <a:gd name="connsiteX5" fmla="*/ 1063158 w 4375105"/>
              <a:gd name="connsiteY5" fmla="*/ 5175886 h 5273507"/>
              <a:gd name="connsiteX6" fmla="*/ 0 w 4375105"/>
              <a:gd name="connsiteY6" fmla="*/ 2921508 h 5273507"/>
              <a:gd name="connsiteX7" fmla="*/ 2921508 w 4375105"/>
              <a:gd name="connsiteY7" fmla="*/ 0 h 527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5105" h="5273507">
                <a:moveTo>
                  <a:pt x="2921508" y="0"/>
                </a:moveTo>
                <a:cubicBezTo>
                  <a:pt x="3425728" y="0"/>
                  <a:pt x="3900114" y="127735"/>
                  <a:pt x="4314072" y="352611"/>
                </a:cubicBezTo>
                <a:lnTo>
                  <a:pt x="4375105" y="389689"/>
                </a:lnTo>
                <a:lnTo>
                  <a:pt x="4375105" y="5273507"/>
                </a:lnTo>
                <a:lnTo>
                  <a:pt x="1193705" y="5273507"/>
                </a:lnTo>
                <a:lnTo>
                  <a:pt x="1063158" y="5175886"/>
                </a:lnTo>
                <a:cubicBezTo>
                  <a:pt x="413861" y="4640038"/>
                  <a:pt x="0" y="3829104"/>
                  <a:pt x="0" y="2921508"/>
                </a:cubicBezTo>
                <a:cubicBezTo>
                  <a:pt x="0" y="1308004"/>
                  <a:pt x="1308004" y="0"/>
                  <a:pt x="292150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ZoneTexte 3">
            <a:extLst>
              <a:ext uri="{FF2B5EF4-FFF2-40B4-BE49-F238E27FC236}">
                <a16:creationId xmlns:a16="http://schemas.microsoft.com/office/drawing/2014/main" id="{6A012516-5C2C-6C09-87D4-A00530831DA2}"/>
              </a:ext>
            </a:extLst>
          </p:cNvPr>
          <p:cNvSpPr txBox="1"/>
          <p:nvPr/>
        </p:nvSpPr>
        <p:spPr>
          <a:xfrm>
            <a:off x="8386139" y="3143438"/>
            <a:ext cx="3474621" cy="2780412"/>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000"/>
              <a:t>Philippe Faucher</a:t>
            </a:r>
          </a:p>
          <a:p>
            <a:pPr indent="-228600">
              <a:lnSpc>
                <a:spcPct val="90000"/>
              </a:lnSpc>
              <a:spcAft>
                <a:spcPts val="600"/>
              </a:spcAft>
              <a:buFont typeface="Arial" panose="020B0604020202020204" pitchFamily="34" charset="0"/>
              <a:buChar char="•"/>
            </a:pPr>
            <a:r>
              <a:rPr lang="en-US" sz="2000"/>
              <a:t>Association REVHO</a:t>
            </a:r>
          </a:p>
        </p:txBody>
      </p:sp>
      <p:pic>
        <p:nvPicPr>
          <p:cNvPr id="2050" name="Picture 2" descr="Association Nationale des Centres d'IVG et de Contraception">
            <a:extLst>
              <a:ext uri="{FF2B5EF4-FFF2-40B4-BE49-F238E27FC236}">
                <a16:creationId xmlns:a16="http://schemas.microsoft.com/office/drawing/2014/main" id="{5FCE078A-772F-8C1F-C87E-2C820F7D5A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7769" y="5234436"/>
            <a:ext cx="1724025" cy="78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8099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re 3">
            <a:extLst>
              <a:ext uri="{FF2B5EF4-FFF2-40B4-BE49-F238E27FC236}">
                <a16:creationId xmlns:a16="http://schemas.microsoft.com/office/drawing/2014/main" id="{7C73A41A-E1CC-F93E-C583-6FC6AD5A71D9}"/>
              </a:ext>
            </a:extLst>
          </p:cNvPr>
          <p:cNvSpPr>
            <a:spLocks noGrp="1"/>
          </p:cNvSpPr>
          <p:nvPr>
            <p:ph type="title"/>
          </p:nvPr>
        </p:nvSpPr>
        <p:spPr>
          <a:xfrm>
            <a:off x="1371599" y="294538"/>
            <a:ext cx="9895951" cy="1033669"/>
          </a:xfrm>
        </p:spPr>
        <p:txBody>
          <a:bodyPr>
            <a:normAutofit/>
          </a:bodyPr>
          <a:lstStyle/>
          <a:p>
            <a:r>
              <a:rPr lang="fr-FR" sz="4000">
                <a:solidFill>
                  <a:srgbClr val="FFFFFF"/>
                </a:solidFill>
              </a:rPr>
              <a:t>Quels protocoles  ?</a:t>
            </a:r>
          </a:p>
        </p:txBody>
      </p:sp>
      <p:sp>
        <p:nvSpPr>
          <p:cNvPr id="5" name="Espace réservé du contenu 4">
            <a:extLst>
              <a:ext uri="{FF2B5EF4-FFF2-40B4-BE49-F238E27FC236}">
                <a16:creationId xmlns:a16="http://schemas.microsoft.com/office/drawing/2014/main" id="{903A50EF-6299-27E1-F2DF-E7ACD9A2EC66}"/>
              </a:ext>
            </a:extLst>
          </p:cNvPr>
          <p:cNvSpPr>
            <a:spLocks noGrp="1"/>
          </p:cNvSpPr>
          <p:nvPr>
            <p:ph idx="1"/>
          </p:nvPr>
        </p:nvSpPr>
        <p:spPr>
          <a:xfrm>
            <a:off x="1371599" y="2318197"/>
            <a:ext cx="9724031" cy="3683358"/>
          </a:xfrm>
        </p:spPr>
        <p:txBody>
          <a:bodyPr anchor="ctr">
            <a:normAutofit lnSpcReduction="10000"/>
          </a:bodyPr>
          <a:lstStyle/>
          <a:p>
            <a:r>
              <a:rPr lang="fr-FR" sz="2000" dirty="0">
                <a:ea typeface="+mj-lt"/>
                <a:cs typeface="+mj-lt"/>
              </a:rPr>
              <a:t>Pas de reco françaises à ce jour  pour les 14/16,  ni HAS, ni CNGOF</a:t>
            </a:r>
            <a:endParaRPr lang="fr-FR" sz="2000" dirty="0">
              <a:ea typeface="+mn-lt"/>
              <a:cs typeface="+mn-lt"/>
            </a:endParaRPr>
          </a:p>
          <a:p>
            <a:pPr lvl="2"/>
            <a:r>
              <a:rPr lang="fr-FR" dirty="0">
                <a:ea typeface="+mn-lt"/>
                <a:cs typeface="+mn-lt"/>
              </a:rPr>
              <a:t>Jusqu'à 14 SA :</a:t>
            </a:r>
            <a:endParaRPr lang="fr-FR" dirty="0"/>
          </a:p>
          <a:p>
            <a:pPr lvl="3"/>
            <a:r>
              <a:rPr lang="fr-FR" sz="2000" dirty="0">
                <a:ea typeface="+mn-lt"/>
                <a:cs typeface="+mn-lt"/>
              </a:rPr>
              <a:t>HAS : instrumentale entre 9 et 14 SA</a:t>
            </a:r>
          </a:p>
          <a:p>
            <a:pPr lvl="3"/>
            <a:r>
              <a:rPr lang="fr-FR" sz="2000" dirty="0">
                <a:ea typeface="+mn-lt"/>
                <a:cs typeface="+mn-lt"/>
              </a:rPr>
              <a:t>CNGOF : instrumentale ou médicamenteuse jusqu' à 14 SA</a:t>
            </a:r>
          </a:p>
          <a:p>
            <a:r>
              <a:rPr lang="fr-FR" sz="2000" dirty="0">
                <a:ea typeface="+mn-lt"/>
                <a:cs typeface="+mn-lt"/>
              </a:rPr>
              <a:t>Pratique actuelle pour les IMG :</a:t>
            </a:r>
            <a:endParaRPr lang="en-US" sz="2000" dirty="0">
              <a:ea typeface="+mn-lt"/>
              <a:cs typeface="+mn-lt"/>
            </a:endParaRPr>
          </a:p>
          <a:p>
            <a:pPr lvl="1"/>
            <a:r>
              <a:rPr lang="fr-FR" sz="2000" dirty="0">
                <a:ea typeface="+mn-lt"/>
                <a:cs typeface="+mn-lt"/>
              </a:rPr>
              <a:t>Instrumentale au cas par cas selon les équipes jusqu’à 15/16 SA</a:t>
            </a:r>
          </a:p>
          <a:p>
            <a:pPr lvl="1"/>
            <a:r>
              <a:rPr lang="fr-FR" sz="2000" dirty="0">
                <a:ea typeface="+mn-lt"/>
                <a:cs typeface="+mn-lt"/>
              </a:rPr>
              <a:t>Médicamenteuse le plus souvent quelques soit le  terme</a:t>
            </a:r>
          </a:p>
          <a:p>
            <a:pPr lvl="1"/>
            <a:endParaRPr lang="fr-FR" sz="2000" dirty="0">
              <a:ea typeface="+mn-lt"/>
              <a:cs typeface="+mn-lt"/>
            </a:endParaRPr>
          </a:p>
          <a:p>
            <a:r>
              <a:rPr lang="fr-FR" sz="2000" dirty="0">
                <a:ea typeface="+mn-lt"/>
                <a:cs typeface="+mn-lt"/>
              </a:rPr>
              <a:t>Chez nos voisins européens : </a:t>
            </a:r>
          </a:p>
          <a:p>
            <a:pPr lvl="1"/>
            <a:r>
              <a:rPr lang="fr-FR" sz="2000" dirty="0">
                <a:ea typeface="+mn-lt"/>
                <a:cs typeface="+mn-lt"/>
              </a:rPr>
              <a:t>IVG instrumentale D/E en Angleterre, Pays Bas, Espagne / </a:t>
            </a:r>
          </a:p>
          <a:p>
            <a:pPr lvl="1"/>
            <a:r>
              <a:rPr lang="fr-FR" sz="2000" dirty="0">
                <a:ea typeface="+mn-lt"/>
                <a:cs typeface="+mn-lt"/>
              </a:rPr>
              <a:t>IVG médicamenteuse en Suède</a:t>
            </a:r>
          </a:p>
          <a:p>
            <a:pPr marL="457200" lvl="1" indent="0">
              <a:buNone/>
            </a:pPr>
            <a:endParaRPr lang="fr-FR" sz="2000" dirty="0">
              <a:ea typeface="+mn-lt"/>
              <a:cs typeface="+mn-lt"/>
            </a:endParaRPr>
          </a:p>
          <a:p>
            <a:pPr marL="0" lvl="0" indent="0">
              <a:buNone/>
            </a:pPr>
            <a:endParaRPr lang="fr-FR" sz="2000" dirty="0"/>
          </a:p>
        </p:txBody>
      </p:sp>
    </p:spTree>
    <p:extLst>
      <p:ext uri="{BB962C8B-B14F-4D97-AF65-F5344CB8AC3E}">
        <p14:creationId xmlns:p14="http://schemas.microsoft.com/office/powerpoint/2010/main" val="456580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67708" y="123968"/>
            <a:ext cx="7753927" cy="679596"/>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normAutofit fontScale="90000"/>
          </a:bodyPr>
          <a:lstStyle/>
          <a:p>
            <a:pPr algn="ctr"/>
            <a:r>
              <a:rPr lang="fr-FR" dirty="0"/>
              <a:t>Protocoles recommandés</a:t>
            </a:r>
          </a:p>
        </p:txBody>
      </p:sp>
      <p:graphicFrame>
        <p:nvGraphicFramePr>
          <p:cNvPr id="4" name="Espace réservé du contenu 3"/>
          <p:cNvGraphicFramePr>
            <a:graphicFrameLocks noGrp="1"/>
          </p:cNvGraphicFramePr>
          <p:nvPr>
            <p:ph idx="1"/>
          </p:nvPr>
        </p:nvGraphicFramePr>
        <p:xfrm>
          <a:off x="88323" y="1224106"/>
          <a:ext cx="6441786" cy="3888105"/>
        </p:xfrm>
        <a:graphic>
          <a:graphicData uri="http://schemas.openxmlformats.org/drawingml/2006/table">
            <a:tbl>
              <a:tblPr/>
              <a:tblGrid>
                <a:gridCol w="1346919">
                  <a:extLst>
                    <a:ext uri="{9D8B030D-6E8A-4147-A177-3AD203B41FA5}">
                      <a16:colId xmlns:a16="http://schemas.microsoft.com/office/drawing/2014/main" val="20000"/>
                    </a:ext>
                  </a:extLst>
                </a:gridCol>
                <a:gridCol w="1363024">
                  <a:extLst>
                    <a:ext uri="{9D8B030D-6E8A-4147-A177-3AD203B41FA5}">
                      <a16:colId xmlns:a16="http://schemas.microsoft.com/office/drawing/2014/main" val="20001"/>
                    </a:ext>
                  </a:extLst>
                </a:gridCol>
                <a:gridCol w="1339598">
                  <a:extLst>
                    <a:ext uri="{9D8B030D-6E8A-4147-A177-3AD203B41FA5}">
                      <a16:colId xmlns:a16="http://schemas.microsoft.com/office/drawing/2014/main" val="20002"/>
                    </a:ext>
                  </a:extLst>
                </a:gridCol>
                <a:gridCol w="1339599">
                  <a:extLst>
                    <a:ext uri="{9D8B030D-6E8A-4147-A177-3AD203B41FA5}">
                      <a16:colId xmlns:a16="http://schemas.microsoft.com/office/drawing/2014/main" val="20003"/>
                    </a:ext>
                  </a:extLst>
                </a:gridCol>
                <a:gridCol w="1052646">
                  <a:extLst>
                    <a:ext uri="{9D8B030D-6E8A-4147-A177-3AD203B41FA5}">
                      <a16:colId xmlns:a16="http://schemas.microsoft.com/office/drawing/2014/main" val="20004"/>
                    </a:ext>
                  </a:extLst>
                </a:gridCol>
              </a:tblGrid>
              <a:tr h="427902">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fr-FR" sz="1100" b="1" i="0" u="none" strike="noStrike" cap="none" normalizeH="0" baseline="0">
                          <a:ln>
                            <a:noFill/>
                          </a:ln>
                          <a:solidFill>
                            <a:srgbClr val="FFFFFF"/>
                          </a:solidFill>
                          <a:effectLst/>
                          <a:latin typeface="Arial" pitchFamily="34" charset="0"/>
                          <a:ea typeface="MS PGothic" pitchFamily="34" charset="-128"/>
                        </a:rPr>
                        <a:t>Age gestationnel</a:t>
                      </a:r>
                      <a:endParaRPr kumimoji="0" lang="fr-FR" sz="1100" b="1" i="0" u="none" strike="noStrike" cap="none" normalizeH="0" baseline="0">
                        <a:ln>
                          <a:noFill/>
                        </a:ln>
                        <a:solidFill>
                          <a:srgbClr val="FFFFFF"/>
                        </a:solidFill>
                        <a:effectLst/>
                        <a:latin typeface="Calibri" pitchFamily="34" charset="0"/>
                        <a:ea typeface="Calibri" pitchFamily="34" charset="0"/>
                        <a:cs typeface="Times New Roman" pitchFamily="18" charset="0"/>
                      </a:endParaRPr>
                    </a:p>
                  </a:txBody>
                  <a:tcPr marL="66244" marR="6624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fr-FR" sz="1100" b="1" i="0" u="none" strike="noStrike" cap="none" normalizeH="0" baseline="0">
                          <a:ln>
                            <a:noFill/>
                          </a:ln>
                          <a:solidFill>
                            <a:srgbClr val="FFFFFF"/>
                          </a:solidFill>
                          <a:effectLst/>
                          <a:latin typeface="Arial" pitchFamily="34" charset="0"/>
                          <a:ea typeface="MS PGothic" pitchFamily="34" charset="-128"/>
                        </a:rPr>
                        <a:t>Mifépristone orale</a:t>
                      </a:r>
                      <a:endParaRPr kumimoji="0" lang="fr-FR" sz="1100" b="1" i="0" u="none" strike="noStrike" cap="none" normalizeH="0" baseline="0">
                        <a:ln>
                          <a:noFill/>
                        </a:ln>
                        <a:solidFill>
                          <a:srgbClr val="FFFFFF"/>
                        </a:solidFill>
                        <a:effectLst/>
                        <a:latin typeface="Calibri" pitchFamily="34" charset="0"/>
                        <a:ea typeface="Calibri" pitchFamily="34" charset="0"/>
                        <a:cs typeface="Times New Roman" pitchFamily="18" charset="0"/>
                      </a:endParaRPr>
                    </a:p>
                  </a:txBody>
                  <a:tcPr marL="66244" marR="6624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fr-FR" sz="1100" b="1" i="0" u="none" strike="noStrike" cap="none" normalizeH="0" baseline="0" dirty="0">
                          <a:ln>
                            <a:noFill/>
                          </a:ln>
                          <a:solidFill>
                            <a:srgbClr val="FFFFFF"/>
                          </a:solidFill>
                          <a:effectLst/>
                          <a:latin typeface="Arial" pitchFamily="34" charset="0"/>
                          <a:ea typeface="MS PGothic" pitchFamily="34" charset="-128"/>
                        </a:rPr>
                        <a:t>Misoprostol - Dose</a:t>
                      </a:r>
                      <a:endParaRPr kumimoji="0" lang="fr-FR" sz="1100" b="1" i="0" u="none" strike="noStrike" cap="none" normalizeH="0" baseline="0" dirty="0">
                        <a:ln>
                          <a:noFill/>
                        </a:ln>
                        <a:solidFill>
                          <a:srgbClr val="FFFFFF"/>
                        </a:solidFill>
                        <a:effectLst/>
                        <a:latin typeface="Calibri" pitchFamily="34" charset="0"/>
                        <a:ea typeface="Calibri" pitchFamily="34" charset="0"/>
                        <a:cs typeface="Times New Roman" pitchFamily="18" charset="0"/>
                      </a:endParaRPr>
                    </a:p>
                  </a:txBody>
                  <a:tcPr marL="66244" marR="6624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fr-FR" sz="1100" b="1" i="0" u="none" strike="noStrike" cap="none" normalizeH="0" baseline="0">
                          <a:ln>
                            <a:noFill/>
                          </a:ln>
                          <a:solidFill>
                            <a:srgbClr val="FFFFFF"/>
                          </a:solidFill>
                          <a:effectLst/>
                          <a:latin typeface="Arial" pitchFamily="34" charset="0"/>
                          <a:ea typeface="MS PGothic" pitchFamily="34" charset="-128"/>
                        </a:rPr>
                        <a:t>Misoprostol - Voie</a:t>
                      </a:r>
                      <a:endParaRPr kumimoji="0" lang="fr-FR" sz="1100" b="1" i="0" u="none" strike="noStrike" cap="none" normalizeH="0" baseline="0">
                        <a:ln>
                          <a:noFill/>
                        </a:ln>
                        <a:solidFill>
                          <a:srgbClr val="FFFFFF"/>
                        </a:solidFill>
                        <a:effectLst/>
                        <a:latin typeface="Calibri" pitchFamily="34" charset="0"/>
                        <a:ea typeface="Calibri" pitchFamily="34" charset="0"/>
                        <a:cs typeface="Times New Roman" pitchFamily="18" charset="0"/>
                      </a:endParaRPr>
                    </a:p>
                  </a:txBody>
                  <a:tcPr marL="66244" marR="6624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fr-FR" sz="1100" b="1" i="0" u="none" strike="noStrike" cap="none" normalizeH="0" baseline="0">
                          <a:ln>
                            <a:noFill/>
                          </a:ln>
                          <a:solidFill>
                            <a:srgbClr val="FFFFFF"/>
                          </a:solidFill>
                          <a:effectLst/>
                          <a:latin typeface="Arial" pitchFamily="34" charset="0"/>
                          <a:ea typeface="MS PGothic" pitchFamily="34" charset="-128"/>
                        </a:rPr>
                        <a:t>Grade</a:t>
                      </a:r>
                      <a:endParaRPr kumimoji="0" lang="fr-FR" sz="1100" b="1" i="0" u="none" strike="noStrike" cap="none" normalizeH="0" baseline="0">
                        <a:ln>
                          <a:noFill/>
                        </a:ln>
                        <a:solidFill>
                          <a:srgbClr val="FFFFFF"/>
                        </a:solidFill>
                        <a:effectLst/>
                        <a:latin typeface="Calibri" pitchFamily="34" charset="0"/>
                        <a:ea typeface="Calibri" pitchFamily="34" charset="0"/>
                        <a:cs typeface="Times New Roman" pitchFamily="18" charset="0"/>
                      </a:endParaRPr>
                    </a:p>
                  </a:txBody>
                  <a:tcPr marL="66244" marR="6624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664228">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fr-FR" sz="1100" b="1" i="0" u="none" strike="noStrike" cap="none" normalizeH="0" baseline="0">
                          <a:ln>
                            <a:noFill/>
                          </a:ln>
                          <a:solidFill>
                            <a:srgbClr val="FFFFFF"/>
                          </a:solidFill>
                          <a:effectLst/>
                          <a:latin typeface="Arial" pitchFamily="34" charset="0"/>
                          <a:ea typeface="MS PGothic" pitchFamily="34" charset="-128"/>
                        </a:rPr>
                        <a:t>Avant 7 SA</a:t>
                      </a:r>
                      <a:endParaRPr kumimoji="0" lang="fr-FR" sz="1100" b="1" i="0" u="none" strike="noStrike" cap="none" normalizeH="0" baseline="0">
                        <a:ln>
                          <a:noFill/>
                        </a:ln>
                        <a:solidFill>
                          <a:srgbClr val="FFFFFF"/>
                        </a:solidFill>
                        <a:effectLst/>
                        <a:latin typeface="Calibri" pitchFamily="34" charset="0"/>
                        <a:ea typeface="Calibri" pitchFamily="34" charset="0"/>
                        <a:cs typeface="Times New Roman" pitchFamily="18" charset="0"/>
                      </a:endParaRPr>
                    </a:p>
                  </a:txBody>
                  <a:tcPr marL="66244" marR="6624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rowSpan="4">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fr-FR" sz="1100" b="0" i="0" u="none" strike="noStrike" cap="none" normalizeH="0" baseline="0">
                          <a:ln>
                            <a:noFill/>
                          </a:ln>
                          <a:solidFill>
                            <a:srgbClr val="000000"/>
                          </a:solidFill>
                          <a:effectLst/>
                          <a:latin typeface="Arial" pitchFamily="34" charset="0"/>
                          <a:ea typeface="MS PGothic" pitchFamily="34" charset="-128"/>
                        </a:rPr>
                        <a:t> </a:t>
                      </a:r>
                    </a:p>
                    <a:p>
                      <a:pPr marL="0" marR="0" lvl="0" indent="0" algn="l" defTabSz="914400" rtl="0" eaLnBrk="1" fontAlgn="base" latinLnBrk="0" hangingPunct="1">
                        <a:lnSpc>
                          <a:spcPct val="150000"/>
                        </a:lnSpc>
                        <a:spcBef>
                          <a:spcPct val="0"/>
                        </a:spcBef>
                        <a:spcAft>
                          <a:spcPct val="0"/>
                        </a:spcAft>
                        <a:buClrTx/>
                        <a:buSzTx/>
                        <a:buFontTx/>
                        <a:buNone/>
                        <a:tabLst/>
                      </a:pPr>
                      <a:r>
                        <a:rPr kumimoji="0" lang="fr-FR" sz="1100" b="0" i="0" u="none" strike="noStrike" cap="none" normalizeH="0" baseline="0">
                          <a:ln>
                            <a:noFill/>
                          </a:ln>
                          <a:solidFill>
                            <a:srgbClr val="000000"/>
                          </a:solidFill>
                          <a:effectLst/>
                          <a:latin typeface="Arial" pitchFamily="34" charset="0"/>
                          <a:ea typeface="MS PGothic" pitchFamily="34" charset="-128"/>
                        </a:rPr>
                        <a:t> </a:t>
                      </a:r>
                    </a:p>
                    <a:p>
                      <a:pPr marL="0" marR="0" lvl="0" indent="0" algn="l" defTabSz="914400" rtl="0" eaLnBrk="1" fontAlgn="base" latinLnBrk="0" hangingPunct="1">
                        <a:lnSpc>
                          <a:spcPct val="150000"/>
                        </a:lnSpc>
                        <a:spcBef>
                          <a:spcPct val="0"/>
                        </a:spcBef>
                        <a:spcAft>
                          <a:spcPct val="0"/>
                        </a:spcAft>
                        <a:buClrTx/>
                        <a:buSzTx/>
                        <a:buFontTx/>
                        <a:buNone/>
                        <a:tabLst/>
                      </a:pPr>
                      <a:r>
                        <a:rPr kumimoji="0" lang="fr-FR" sz="1100" b="0" i="0" u="none" strike="noStrike" cap="none" normalizeH="0" baseline="0">
                          <a:ln>
                            <a:noFill/>
                          </a:ln>
                          <a:solidFill>
                            <a:srgbClr val="000000"/>
                          </a:solidFill>
                          <a:effectLst/>
                          <a:latin typeface="Arial" pitchFamily="34" charset="0"/>
                          <a:ea typeface="MS PGothic" pitchFamily="34" charset="-128"/>
                        </a:rPr>
                        <a:t> </a:t>
                      </a:r>
                    </a:p>
                    <a:p>
                      <a:pPr marL="0" marR="0" lvl="0" indent="0" algn="l" defTabSz="914400" rtl="0" eaLnBrk="1" fontAlgn="base" latinLnBrk="0" hangingPunct="1">
                        <a:lnSpc>
                          <a:spcPct val="150000"/>
                        </a:lnSpc>
                        <a:spcBef>
                          <a:spcPct val="0"/>
                        </a:spcBef>
                        <a:spcAft>
                          <a:spcPct val="0"/>
                        </a:spcAft>
                        <a:buClrTx/>
                        <a:buSzTx/>
                        <a:buFontTx/>
                        <a:buNone/>
                        <a:tabLst/>
                      </a:pPr>
                      <a:r>
                        <a:rPr kumimoji="0" lang="fr-FR" sz="1100" b="0" i="0" u="none" strike="noStrike" cap="none" normalizeH="0" baseline="0">
                          <a:ln>
                            <a:noFill/>
                          </a:ln>
                          <a:solidFill>
                            <a:srgbClr val="000000"/>
                          </a:solidFill>
                          <a:effectLst/>
                          <a:latin typeface="Arial" pitchFamily="34" charset="0"/>
                          <a:ea typeface="MS PGothic" pitchFamily="34" charset="-128"/>
                        </a:rPr>
                        <a:t> </a:t>
                      </a:r>
                    </a:p>
                    <a:p>
                      <a:pPr marL="0" marR="0" lvl="0" indent="0" algn="ctr" defTabSz="914400" rtl="0" eaLnBrk="1" fontAlgn="base" latinLnBrk="0" hangingPunct="1">
                        <a:lnSpc>
                          <a:spcPct val="150000"/>
                        </a:lnSpc>
                        <a:spcBef>
                          <a:spcPct val="0"/>
                        </a:spcBef>
                        <a:spcAft>
                          <a:spcPct val="0"/>
                        </a:spcAft>
                        <a:buClrTx/>
                        <a:buSzTx/>
                        <a:buFontTx/>
                        <a:buNone/>
                        <a:tabLst/>
                      </a:pPr>
                      <a:r>
                        <a:rPr kumimoji="0" lang="fr-FR" sz="1100" b="0" i="0" u="none" strike="noStrike" cap="none" normalizeH="0" baseline="0">
                          <a:ln>
                            <a:noFill/>
                          </a:ln>
                          <a:solidFill>
                            <a:srgbClr val="000000"/>
                          </a:solidFill>
                          <a:effectLst/>
                          <a:latin typeface="Arial" pitchFamily="34" charset="0"/>
                          <a:ea typeface="MS PGothic" pitchFamily="34" charset="-128"/>
                        </a:rPr>
                        <a:t>200 mg 24-48h avant</a:t>
                      </a:r>
                      <a:endParaRPr kumimoji="0" lang="fr-FR" sz="11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6244" marR="6624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fr-FR" sz="1100" b="0" i="0" u="none" strike="noStrike" cap="none" normalizeH="0" baseline="0">
                          <a:ln>
                            <a:noFill/>
                          </a:ln>
                          <a:solidFill>
                            <a:srgbClr val="000000"/>
                          </a:solidFill>
                          <a:effectLst/>
                          <a:latin typeface="Arial" pitchFamily="34" charset="0"/>
                          <a:ea typeface="MS PGothic" pitchFamily="34" charset="-128"/>
                        </a:rPr>
                        <a:t>400 µg unique ± 2</a:t>
                      </a:r>
                      <a:r>
                        <a:rPr kumimoji="0" lang="fr-FR" sz="1100" b="0" i="0" u="none" strike="noStrike" cap="none" normalizeH="0" baseline="30000">
                          <a:ln>
                            <a:noFill/>
                          </a:ln>
                          <a:solidFill>
                            <a:srgbClr val="000000"/>
                          </a:solidFill>
                          <a:effectLst/>
                          <a:latin typeface="Arial" pitchFamily="34" charset="0"/>
                          <a:ea typeface="MS PGothic" pitchFamily="34" charset="-128"/>
                        </a:rPr>
                        <a:t>ème</a:t>
                      </a:r>
                      <a:r>
                        <a:rPr kumimoji="0" lang="fr-FR" sz="1100" b="0" i="0" u="none" strike="noStrike" cap="none" normalizeH="0" baseline="0">
                          <a:ln>
                            <a:noFill/>
                          </a:ln>
                          <a:solidFill>
                            <a:srgbClr val="000000"/>
                          </a:solidFill>
                          <a:effectLst/>
                          <a:latin typeface="Arial" pitchFamily="34" charset="0"/>
                          <a:ea typeface="MS PGothic" pitchFamily="34" charset="-128"/>
                        </a:rPr>
                        <a:t> dose 3 heures après</a:t>
                      </a:r>
                      <a:endParaRPr kumimoji="0" lang="fr-FR" sz="11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6244" marR="6624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fr-FR" sz="1100" b="0" i="0" u="none" strike="noStrike" cap="none" normalizeH="0" baseline="0">
                          <a:ln>
                            <a:noFill/>
                          </a:ln>
                          <a:solidFill>
                            <a:srgbClr val="000000"/>
                          </a:solidFill>
                          <a:effectLst/>
                          <a:latin typeface="Arial" pitchFamily="34" charset="0"/>
                          <a:ea typeface="MS PGothic" pitchFamily="34" charset="-128"/>
                        </a:rPr>
                        <a:t>Orale, buccale, sublinguale ou vaginale</a:t>
                      </a:r>
                      <a:endParaRPr kumimoji="0" lang="fr-FR" sz="11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6244" marR="6624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fr-FR" sz="1100" b="0" i="0" u="none" strike="noStrike" cap="none" normalizeH="0" baseline="0" dirty="0">
                          <a:ln>
                            <a:noFill/>
                          </a:ln>
                          <a:solidFill>
                            <a:srgbClr val="000000"/>
                          </a:solidFill>
                          <a:effectLst/>
                          <a:latin typeface="Arial" pitchFamily="34" charset="0"/>
                          <a:ea typeface="MS PGothic" pitchFamily="34" charset="-128"/>
                        </a:rPr>
                        <a:t>A</a:t>
                      </a:r>
                      <a:endParaRPr kumimoji="0" lang="fr-FR" sz="1100" b="0" i="0" u="none" strike="noStrike" cap="none" normalizeH="0" baseline="0" dirty="0">
                        <a:ln>
                          <a:noFill/>
                        </a:ln>
                        <a:solidFill>
                          <a:srgbClr val="000000"/>
                        </a:solidFill>
                        <a:effectLst/>
                        <a:latin typeface="Calibri" pitchFamily="34" charset="0"/>
                        <a:ea typeface="Calibri" pitchFamily="34" charset="0"/>
                        <a:cs typeface="Times New Roman" pitchFamily="18" charset="0"/>
                      </a:endParaRPr>
                    </a:p>
                  </a:txBody>
                  <a:tcPr marL="66244" marR="6624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extLst>
                  <a:ext uri="{0D108BD9-81ED-4DB2-BD59-A6C34878D82A}">
                    <a16:rowId xmlns:a16="http://schemas.microsoft.com/office/drawing/2014/main" val="10001"/>
                  </a:ext>
                </a:extLst>
              </a:tr>
              <a:tr h="641854">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fr-FR" sz="1100" b="1" i="0" u="none" strike="noStrike" cap="none" normalizeH="0" baseline="0">
                          <a:ln>
                            <a:noFill/>
                          </a:ln>
                          <a:solidFill>
                            <a:srgbClr val="FFFFFF"/>
                          </a:solidFill>
                          <a:effectLst/>
                          <a:latin typeface="Arial" pitchFamily="34" charset="0"/>
                          <a:ea typeface="MS PGothic" pitchFamily="34" charset="-128"/>
                        </a:rPr>
                        <a:t>Entre 7 et 9 SA</a:t>
                      </a:r>
                      <a:endParaRPr kumimoji="0" lang="fr-FR" sz="1100" b="1" i="0" u="none" strike="noStrike" cap="none" normalizeH="0" baseline="0">
                        <a:ln>
                          <a:noFill/>
                        </a:ln>
                        <a:solidFill>
                          <a:srgbClr val="FFFFFF"/>
                        </a:solidFill>
                        <a:effectLst/>
                        <a:latin typeface="Calibri" pitchFamily="34" charset="0"/>
                        <a:ea typeface="Calibri" pitchFamily="34" charset="0"/>
                        <a:cs typeface="Times New Roman" pitchFamily="18" charset="0"/>
                      </a:endParaRPr>
                    </a:p>
                  </a:txBody>
                  <a:tcPr marL="66244" marR="6624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xBody>
                    <a:bodyPr/>
                    <a:lstStyle/>
                    <a:p>
                      <a:endParaRPr lang="fr-FR"/>
                    </a:p>
                  </a:txBody>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fr-FR" sz="1100" b="0" i="0" u="none" strike="noStrike" cap="none" normalizeH="0" baseline="0">
                          <a:ln>
                            <a:noFill/>
                          </a:ln>
                          <a:solidFill>
                            <a:srgbClr val="000000"/>
                          </a:solidFill>
                          <a:effectLst/>
                          <a:latin typeface="Arial" pitchFamily="34" charset="0"/>
                          <a:ea typeface="MS PGothic" pitchFamily="34" charset="-128"/>
                        </a:rPr>
                        <a:t>800 µg unique ± 2</a:t>
                      </a:r>
                      <a:r>
                        <a:rPr kumimoji="0" lang="fr-FR" sz="1100" b="0" i="0" u="none" strike="noStrike" cap="none" normalizeH="0" baseline="30000">
                          <a:ln>
                            <a:noFill/>
                          </a:ln>
                          <a:solidFill>
                            <a:srgbClr val="000000"/>
                          </a:solidFill>
                          <a:effectLst/>
                          <a:latin typeface="Arial" pitchFamily="34" charset="0"/>
                          <a:ea typeface="MS PGothic" pitchFamily="34" charset="-128"/>
                        </a:rPr>
                        <a:t>ème</a:t>
                      </a:r>
                      <a:r>
                        <a:rPr kumimoji="0" lang="fr-FR" sz="1100" b="0" i="0" u="none" strike="noStrike" cap="none" normalizeH="0" baseline="0">
                          <a:ln>
                            <a:noFill/>
                          </a:ln>
                          <a:solidFill>
                            <a:srgbClr val="000000"/>
                          </a:solidFill>
                          <a:effectLst/>
                          <a:latin typeface="Arial" pitchFamily="34" charset="0"/>
                          <a:ea typeface="MS PGothic" pitchFamily="34" charset="-128"/>
                        </a:rPr>
                        <a:t> dose 3 heures après</a:t>
                      </a:r>
                      <a:endParaRPr kumimoji="0" lang="fr-FR" sz="11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6244" marR="6624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rowSpan="2">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fr-FR" sz="1100" b="0" i="0" u="none" strike="noStrike" cap="none" normalizeH="0" baseline="0">
                          <a:ln>
                            <a:noFill/>
                          </a:ln>
                          <a:solidFill>
                            <a:srgbClr val="000000"/>
                          </a:solidFill>
                          <a:effectLst/>
                          <a:latin typeface="Arial" pitchFamily="34" charset="0"/>
                          <a:ea typeface="MS PGothic" pitchFamily="34" charset="-128"/>
                        </a:rPr>
                        <a:t> </a:t>
                      </a:r>
                    </a:p>
                    <a:p>
                      <a:pPr marL="0" marR="0" lvl="0" indent="0" algn="l" defTabSz="914400" rtl="0" eaLnBrk="1" fontAlgn="base" latinLnBrk="0" hangingPunct="1">
                        <a:lnSpc>
                          <a:spcPct val="150000"/>
                        </a:lnSpc>
                        <a:spcBef>
                          <a:spcPct val="0"/>
                        </a:spcBef>
                        <a:spcAft>
                          <a:spcPct val="0"/>
                        </a:spcAft>
                        <a:buClrTx/>
                        <a:buSzTx/>
                        <a:buFontTx/>
                        <a:buNone/>
                        <a:tabLst/>
                      </a:pPr>
                      <a:r>
                        <a:rPr kumimoji="0" lang="fr-FR" sz="1100" b="0" i="0" u="none" strike="noStrike" cap="none" normalizeH="0" baseline="0">
                          <a:ln>
                            <a:noFill/>
                          </a:ln>
                          <a:solidFill>
                            <a:srgbClr val="000000"/>
                          </a:solidFill>
                          <a:effectLst/>
                          <a:latin typeface="Arial" pitchFamily="34" charset="0"/>
                          <a:ea typeface="MS PGothic" pitchFamily="34" charset="-128"/>
                        </a:rPr>
                        <a:t> </a:t>
                      </a:r>
                    </a:p>
                    <a:p>
                      <a:pPr marL="0" marR="0" lvl="0" indent="0" algn="l" defTabSz="914400" rtl="0" eaLnBrk="1" fontAlgn="base" latinLnBrk="0" hangingPunct="1">
                        <a:lnSpc>
                          <a:spcPct val="150000"/>
                        </a:lnSpc>
                        <a:spcBef>
                          <a:spcPct val="0"/>
                        </a:spcBef>
                        <a:spcAft>
                          <a:spcPct val="0"/>
                        </a:spcAft>
                        <a:buClrTx/>
                        <a:buSzTx/>
                        <a:buFontTx/>
                        <a:buNone/>
                        <a:tabLst/>
                      </a:pPr>
                      <a:r>
                        <a:rPr kumimoji="0" lang="fr-FR" sz="1100" b="0" i="0" u="none" strike="noStrike" cap="none" normalizeH="0" baseline="0">
                          <a:ln>
                            <a:noFill/>
                          </a:ln>
                          <a:solidFill>
                            <a:srgbClr val="000000"/>
                          </a:solidFill>
                          <a:effectLst/>
                          <a:latin typeface="Arial" pitchFamily="34" charset="0"/>
                          <a:ea typeface="MS PGothic" pitchFamily="34" charset="-128"/>
                        </a:rPr>
                        <a:t>Vaginale, buccale ou sublinguale</a:t>
                      </a:r>
                    </a:p>
                    <a:p>
                      <a:pPr marL="0" marR="0" lvl="0" indent="0" algn="l" defTabSz="914400" rtl="0" eaLnBrk="1" fontAlgn="base" latinLnBrk="0" hangingPunct="1">
                        <a:lnSpc>
                          <a:spcPct val="150000"/>
                        </a:lnSpc>
                        <a:spcBef>
                          <a:spcPct val="0"/>
                        </a:spcBef>
                        <a:spcAft>
                          <a:spcPct val="0"/>
                        </a:spcAft>
                        <a:buClrTx/>
                        <a:buSzTx/>
                        <a:buFontTx/>
                        <a:buNone/>
                        <a:tabLst/>
                      </a:pPr>
                      <a:r>
                        <a:rPr kumimoji="0" lang="fr-FR" sz="1100" b="0" i="0" u="none" strike="noStrike" cap="none" normalizeH="0" baseline="0">
                          <a:ln>
                            <a:noFill/>
                          </a:ln>
                          <a:solidFill>
                            <a:srgbClr val="000000"/>
                          </a:solidFill>
                          <a:effectLst/>
                          <a:latin typeface="Arial" pitchFamily="34" charset="0"/>
                          <a:ea typeface="MS PGothic" pitchFamily="34" charset="-128"/>
                        </a:rPr>
                        <a:t> </a:t>
                      </a:r>
                      <a:endParaRPr kumimoji="0" lang="fr-FR" sz="11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6244" marR="6624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fr-FR" sz="1100" b="0" i="0" u="none" strike="noStrike" cap="none" normalizeH="0" baseline="0" dirty="0">
                          <a:ln>
                            <a:noFill/>
                          </a:ln>
                          <a:solidFill>
                            <a:srgbClr val="000000"/>
                          </a:solidFill>
                          <a:effectLst/>
                          <a:latin typeface="Arial" pitchFamily="34" charset="0"/>
                          <a:ea typeface="MS PGothic" pitchFamily="34" charset="-128"/>
                        </a:rPr>
                        <a:t>A</a:t>
                      </a:r>
                      <a:endParaRPr kumimoji="0" lang="fr-FR" sz="1100" b="0" i="0" u="none" strike="noStrike" cap="none" normalizeH="0" baseline="0" dirty="0">
                        <a:ln>
                          <a:noFill/>
                        </a:ln>
                        <a:solidFill>
                          <a:srgbClr val="000000"/>
                        </a:solidFill>
                        <a:effectLst/>
                        <a:latin typeface="Calibri" pitchFamily="34" charset="0"/>
                        <a:ea typeface="Calibri" pitchFamily="34" charset="0"/>
                        <a:cs typeface="Times New Roman" pitchFamily="18" charset="0"/>
                      </a:endParaRPr>
                    </a:p>
                  </a:txBody>
                  <a:tcPr marL="66244" marR="6624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extLst>
                  <a:ext uri="{0D108BD9-81ED-4DB2-BD59-A6C34878D82A}">
                    <a16:rowId xmlns:a16="http://schemas.microsoft.com/office/drawing/2014/main" val="10002"/>
                  </a:ext>
                </a:extLst>
              </a:tr>
              <a:tr h="664228">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fr-FR" sz="1100" b="1" i="0" u="none" strike="noStrike" cap="none" normalizeH="0" baseline="0">
                          <a:ln>
                            <a:noFill/>
                          </a:ln>
                          <a:solidFill>
                            <a:srgbClr val="FFFFFF"/>
                          </a:solidFill>
                          <a:effectLst/>
                          <a:latin typeface="Arial" pitchFamily="34" charset="0"/>
                          <a:ea typeface="MS PGothic" pitchFamily="34" charset="-128"/>
                        </a:rPr>
                        <a:t>Entre 9 et 12 SA</a:t>
                      </a:r>
                      <a:endParaRPr kumimoji="0" lang="fr-FR" sz="1100" b="1" i="0" u="none" strike="noStrike" cap="none" normalizeH="0" baseline="0">
                        <a:ln>
                          <a:noFill/>
                        </a:ln>
                        <a:solidFill>
                          <a:srgbClr val="FFFFFF"/>
                        </a:solidFill>
                        <a:effectLst/>
                        <a:latin typeface="Calibri" pitchFamily="34" charset="0"/>
                        <a:ea typeface="Calibri" pitchFamily="34" charset="0"/>
                        <a:cs typeface="Times New Roman" pitchFamily="18" charset="0"/>
                      </a:endParaRPr>
                    </a:p>
                  </a:txBody>
                  <a:tcPr marL="66244" marR="6624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xBody>
                    <a:bodyPr/>
                    <a:lstStyle/>
                    <a:p>
                      <a:endParaRPr lang="fr-FR"/>
                    </a:p>
                  </a:txBody>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fr-FR" sz="1100" b="0" i="0" u="none" strike="noStrike" cap="none" normalizeH="0" baseline="0">
                          <a:ln>
                            <a:noFill/>
                          </a:ln>
                          <a:solidFill>
                            <a:srgbClr val="000000"/>
                          </a:solidFill>
                          <a:effectLst/>
                          <a:latin typeface="Arial" pitchFamily="34" charset="0"/>
                          <a:ea typeface="MS PGothic" pitchFamily="34" charset="-128"/>
                        </a:rPr>
                        <a:t>800 µg puis 400 µg toutes les 3 heures (max. 5 doses)</a:t>
                      </a:r>
                      <a:endParaRPr kumimoji="0" lang="fr-FR" sz="11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6244" marR="6624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vMerge="1">
                  <a:txBody>
                    <a:bodyPr/>
                    <a:lstStyle/>
                    <a:p>
                      <a:endParaRPr lang="fr-FR"/>
                    </a:p>
                  </a:txBody>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fr-FR" sz="1100" b="0" i="0" u="none" strike="noStrike" cap="none" normalizeH="0" baseline="0">
                          <a:ln>
                            <a:noFill/>
                          </a:ln>
                          <a:solidFill>
                            <a:srgbClr val="000000"/>
                          </a:solidFill>
                          <a:effectLst/>
                          <a:latin typeface="Arial" pitchFamily="34" charset="0"/>
                          <a:ea typeface="MS PGothic" pitchFamily="34" charset="-128"/>
                        </a:rPr>
                        <a:t>B</a:t>
                      </a:r>
                      <a:endParaRPr kumimoji="0" lang="fr-FR" sz="11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6244" marR="6624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extLst>
                  <a:ext uri="{0D108BD9-81ED-4DB2-BD59-A6C34878D82A}">
                    <a16:rowId xmlns:a16="http://schemas.microsoft.com/office/drawing/2014/main" val="10003"/>
                  </a:ext>
                </a:extLst>
              </a:tr>
              <a:tr h="1069756">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fr-FR" sz="1100" b="1" i="0" u="none" strike="noStrike" cap="none" normalizeH="0" baseline="0">
                          <a:ln>
                            <a:noFill/>
                          </a:ln>
                          <a:solidFill>
                            <a:srgbClr val="FFFFFF"/>
                          </a:solidFill>
                          <a:effectLst/>
                          <a:latin typeface="Arial" pitchFamily="34" charset="0"/>
                          <a:ea typeface="MS PGothic" pitchFamily="34" charset="-128"/>
                        </a:rPr>
                        <a:t>Au-delà de 12 SA</a:t>
                      </a:r>
                      <a:endParaRPr kumimoji="0" lang="fr-FR" sz="1100" b="1" i="0" u="none" strike="noStrike" cap="none" normalizeH="0" baseline="0">
                        <a:ln>
                          <a:noFill/>
                        </a:ln>
                        <a:solidFill>
                          <a:srgbClr val="FFFFFF"/>
                        </a:solidFill>
                        <a:effectLst/>
                        <a:latin typeface="Calibri" pitchFamily="34" charset="0"/>
                        <a:ea typeface="Calibri" pitchFamily="34" charset="0"/>
                        <a:cs typeface="Times New Roman" pitchFamily="18" charset="0"/>
                      </a:endParaRPr>
                    </a:p>
                  </a:txBody>
                  <a:tcPr marL="66244" marR="6624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xBody>
                    <a:bodyPr/>
                    <a:lstStyle/>
                    <a:p>
                      <a:endParaRPr lang="fr-FR"/>
                    </a:p>
                  </a:txBody>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fr-FR" sz="1100" b="0" i="0" u="none" strike="noStrike" cap="none" normalizeH="0" baseline="0">
                          <a:ln>
                            <a:noFill/>
                          </a:ln>
                          <a:solidFill>
                            <a:srgbClr val="000000"/>
                          </a:solidFill>
                          <a:effectLst/>
                          <a:latin typeface="Arial" pitchFamily="34" charset="0"/>
                          <a:ea typeface="MS PGothic" pitchFamily="34" charset="-128"/>
                        </a:rPr>
                        <a:t>800 µg puis 400 µg toutes les 3 heures (max. 5 doses)</a:t>
                      </a:r>
                      <a:endParaRPr kumimoji="0" lang="fr-FR" sz="11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6244" marR="6624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fr-FR" sz="1100" b="0" i="0" u="none" strike="noStrike" cap="none" normalizeH="0" baseline="0">
                          <a:ln>
                            <a:noFill/>
                          </a:ln>
                          <a:solidFill>
                            <a:srgbClr val="000000"/>
                          </a:solidFill>
                          <a:effectLst/>
                          <a:latin typeface="Arial" pitchFamily="34" charset="0"/>
                          <a:ea typeface="MS PGothic" pitchFamily="34" charset="-128"/>
                        </a:rPr>
                        <a:t>Vaginale pour la 1</a:t>
                      </a:r>
                      <a:r>
                        <a:rPr kumimoji="0" lang="fr-FR" sz="1100" b="0" i="0" u="none" strike="noStrike" cap="none" normalizeH="0" baseline="30000">
                          <a:ln>
                            <a:noFill/>
                          </a:ln>
                          <a:solidFill>
                            <a:srgbClr val="000000"/>
                          </a:solidFill>
                          <a:effectLst/>
                          <a:latin typeface="Arial" pitchFamily="34" charset="0"/>
                          <a:ea typeface="MS PGothic" pitchFamily="34" charset="-128"/>
                        </a:rPr>
                        <a:t>ère</a:t>
                      </a:r>
                      <a:r>
                        <a:rPr kumimoji="0" lang="fr-FR" sz="1100" b="0" i="0" u="none" strike="noStrike" cap="none" normalizeH="0" baseline="0">
                          <a:ln>
                            <a:noFill/>
                          </a:ln>
                          <a:solidFill>
                            <a:srgbClr val="000000"/>
                          </a:solidFill>
                          <a:effectLst/>
                          <a:latin typeface="Arial" pitchFamily="34" charset="0"/>
                          <a:ea typeface="MS PGothic" pitchFamily="34" charset="-128"/>
                        </a:rPr>
                        <a:t> dose puis sublinguale, buccale ou vaginale</a:t>
                      </a:r>
                      <a:endParaRPr kumimoji="0" lang="fr-FR" sz="11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6244" marR="6624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fr-FR" sz="1100" b="0" i="0" u="none" strike="noStrike" cap="none" normalizeH="0" baseline="0" dirty="0">
                          <a:ln>
                            <a:noFill/>
                          </a:ln>
                          <a:solidFill>
                            <a:srgbClr val="000000"/>
                          </a:solidFill>
                          <a:effectLst/>
                          <a:latin typeface="Arial" pitchFamily="34" charset="0"/>
                          <a:ea typeface="MS PGothic" pitchFamily="34" charset="-128"/>
                        </a:rPr>
                        <a:t>B</a:t>
                      </a:r>
                      <a:endParaRPr kumimoji="0" lang="fr-FR" sz="1100" b="0" i="0" u="none" strike="noStrike" cap="none" normalizeH="0" baseline="0" dirty="0">
                        <a:ln>
                          <a:noFill/>
                        </a:ln>
                        <a:solidFill>
                          <a:srgbClr val="000000"/>
                        </a:solidFill>
                        <a:effectLst/>
                        <a:latin typeface="Calibri" pitchFamily="34" charset="0"/>
                        <a:ea typeface="Calibri" pitchFamily="34" charset="0"/>
                        <a:cs typeface="Times New Roman" pitchFamily="18" charset="0"/>
                      </a:endParaRPr>
                    </a:p>
                  </a:txBody>
                  <a:tcPr marL="66244" marR="6624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extLst>
                  <a:ext uri="{0D108BD9-81ED-4DB2-BD59-A6C34878D82A}">
                    <a16:rowId xmlns:a16="http://schemas.microsoft.com/office/drawing/2014/main" val="10004"/>
                  </a:ext>
                </a:extLst>
              </a:tr>
            </a:tbl>
          </a:graphicData>
        </a:graphic>
      </p:graphicFrame>
      <p:sp>
        <p:nvSpPr>
          <p:cNvPr id="18473" name="Rectangle 1"/>
          <p:cNvSpPr>
            <a:spLocks noChangeArrowheads="1"/>
          </p:cNvSpPr>
          <p:nvPr/>
        </p:nvSpPr>
        <p:spPr bwMode="auto">
          <a:xfrm>
            <a:off x="3248026" y="1785294"/>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fr-FR" altLang="fr-FR" sz="2400"/>
          </a:p>
        </p:txBody>
      </p:sp>
      <p:pic>
        <p:nvPicPr>
          <p:cNvPr id="1026" name="Picture 2" descr="Synthèse - Interruption volontaire de grossesse par méthode médicamenteuse – Mise à jour">
            <a:extLst>
              <a:ext uri="{FF2B5EF4-FFF2-40B4-BE49-F238E27FC236}">
                <a16:creationId xmlns:a16="http://schemas.microsoft.com/office/drawing/2014/main" id="{A317CC19-88A7-4AC8-A201-B6DDEB205F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4573" y="1224106"/>
            <a:ext cx="5020336" cy="37535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BAB25B53-5748-7B7A-827A-A7E60E7A4463}"/>
              </a:ext>
            </a:extLst>
          </p:cNvPr>
          <p:cNvSpPr>
            <a:spLocks noGrp="1"/>
          </p:cNvSpPr>
          <p:nvPr>
            <p:ph type="title"/>
          </p:nvPr>
        </p:nvSpPr>
        <p:spPr>
          <a:xfrm>
            <a:off x="1371597" y="348865"/>
            <a:ext cx="10044023" cy="877729"/>
          </a:xfrm>
        </p:spPr>
        <p:txBody>
          <a:bodyPr vert="horz" lIns="91440" tIns="45720" rIns="91440" bIns="45720" rtlCol="0" anchor="ctr">
            <a:normAutofit/>
          </a:bodyPr>
          <a:lstStyle/>
          <a:p>
            <a:r>
              <a:rPr lang="fr-FR" sz="2800" dirty="0">
                <a:solidFill>
                  <a:srgbClr val="FFFFFF"/>
                </a:solidFill>
              </a:rPr>
              <a:t>Retour et échanges de pratique : </a:t>
            </a:r>
            <a:br>
              <a:rPr lang="fr-FR" sz="2800" dirty="0">
                <a:solidFill>
                  <a:srgbClr val="FFFFFF"/>
                </a:solidFill>
              </a:rPr>
            </a:br>
            <a:r>
              <a:rPr lang="fr-FR" sz="2800" dirty="0">
                <a:solidFill>
                  <a:srgbClr val="FFFFFF"/>
                </a:solidFill>
              </a:rPr>
              <a:t>échanges au sein de l’ACRN AP juin 2022</a:t>
            </a:r>
            <a:endParaRPr lang="en-US" sz="2800" kern="1200" dirty="0">
              <a:solidFill>
                <a:srgbClr val="FFFFFF"/>
              </a:solidFill>
              <a:latin typeface="+mj-lt"/>
              <a:ea typeface="+mj-ea"/>
              <a:cs typeface="+mj-cs"/>
            </a:endParaRPr>
          </a:p>
        </p:txBody>
      </p:sp>
      <p:graphicFrame>
        <p:nvGraphicFramePr>
          <p:cNvPr id="12" name="Espace réservé du contenu 2">
            <a:extLst>
              <a:ext uri="{FF2B5EF4-FFF2-40B4-BE49-F238E27FC236}">
                <a16:creationId xmlns:a16="http://schemas.microsoft.com/office/drawing/2014/main" id="{F6EF8307-82B3-E345-311A-6E66DFC48C73}"/>
              </a:ext>
            </a:extLst>
          </p:cNvPr>
          <p:cNvGraphicFramePr>
            <a:graphicFrameLocks noGrp="1"/>
          </p:cNvGraphicFramePr>
          <p:nvPr>
            <p:ph idx="1"/>
            <p:extLst>
              <p:ext uri="{D42A27DB-BD31-4B8C-83A1-F6EECF244321}">
                <p14:modId xmlns:p14="http://schemas.microsoft.com/office/powerpoint/2010/main" val="2736268764"/>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5867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F9DE06-1478-D0F6-1A8D-8EB97513D7F6}"/>
              </a:ext>
            </a:extLst>
          </p:cNvPr>
          <p:cNvSpPr>
            <a:spLocks noGrp="1"/>
          </p:cNvSpPr>
          <p:nvPr>
            <p:ph type="title"/>
          </p:nvPr>
        </p:nvSpPr>
        <p:spPr>
          <a:xfrm>
            <a:off x="6746628" y="1783959"/>
            <a:ext cx="4645250" cy="2889114"/>
          </a:xfrm>
        </p:spPr>
        <p:txBody>
          <a:bodyPr vert="horz" lIns="91440" tIns="45720" rIns="91440" bIns="45720" rtlCol="0" anchor="b">
            <a:normAutofit/>
          </a:bodyPr>
          <a:lstStyle/>
          <a:p>
            <a:r>
              <a:rPr lang="en-US" sz="3300"/>
              <a:t>L’ouverture de la teleconsultation pour une IVG et la validation de l’IVG médicamenteuse en ville jusqu’à 9 SA</a:t>
            </a:r>
          </a:p>
        </p:txBody>
      </p:sp>
      <p:sp>
        <p:nvSpPr>
          <p:cNvPr id="9" name="Freeform: Shape 8">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E425018C-85EE-4554-40F2-3BC4DFCDBD60}"/>
              </a:ext>
            </a:extLst>
          </p:cNvPr>
          <p:cNvPicPr>
            <a:picLocks noChangeAspect="1"/>
          </p:cNvPicPr>
          <p:nvPr/>
        </p:nvPicPr>
        <p:blipFill rotWithShape="1">
          <a:blip r:embed="rId2"/>
          <a:srcRect l="32819" r="17770"/>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2433413645"/>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0564280-F445-7D51-C523-411AC31C7683}"/>
              </a:ext>
            </a:extLst>
          </p:cNvPr>
          <p:cNvPicPr>
            <a:picLocks noChangeAspect="1"/>
          </p:cNvPicPr>
          <p:nvPr/>
        </p:nvPicPr>
        <p:blipFill>
          <a:blip r:embed="rId2"/>
          <a:stretch>
            <a:fillRect/>
          </a:stretch>
        </p:blipFill>
        <p:spPr>
          <a:xfrm>
            <a:off x="212436" y="1316355"/>
            <a:ext cx="11014594" cy="1522271"/>
          </a:xfrm>
          <a:prstGeom prst="rect">
            <a:avLst/>
          </a:prstGeom>
        </p:spPr>
      </p:pic>
      <p:sp>
        <p:nvSpPr>
          <p:cNvPr id="7" name="ZoneTexte 6">
            <a:extLst>
              <a:ext uri="{FF2B5EF4-FFF2-40B4-BE49-F238E27FC236}">
                <a16:creationId xmlns:a16="http://schemas.microsoft.com/office/drawing/2014/main" id="{278A8F6B-3244-F018-4F30-F1E276CEA33D}"/>
              </a:ext>
            </a:extLst>
          </p:cNvPr>
          <p:cNvSpPr txBox="1"/>
          <p:nvPr/>
        </p:nvSpPr>
        <p:spPr>
          <a:xfrm>
            <a:off x="4608946" y="452013"/>
            <a:ext cx="1773382" cy="369332"/>
          </a:xfrm>
          <a:prstGeom prst="rect">
            <a:avLst/>
          </a:prstGeom>
          <a:noFill/>
        </p:spPr>
        <p:txBody>
          <a:bodyPr wrap="square" rtlCol="0">
            <a:spAutoFit/>
          </a:bodyPr>
          <a:lstStyle/>
          <a:p>
            <a:r>
              <a:rPr lang="fr-FR" sz="1800" dirty="0">
                <a:effectLst/>
                <a:latin typeface="Times New Roman" panose="02020603050405020304" pitchFamily="18" charset="0"/>
                <a:ea typeface="Times New Roman" panose="02020603050405020304" pitchFamily="18" charset="0"/>
              </a:rPr>
              <a:t>Article L2212-2 </a:t>
            </a:r>
            <a:endParaRPr lang="fr-FR" dirty="0"/>
          </a:p>
        </p:txBody>
      </p:sp>
      <p:sp>
        <p:nvSpPr>
          <p:cNvPr id="9" name="Flèche : bas 8">
            <a:extLst>
              <a:ext uri="{FF2B5EF4-FFF2-40B4-BE49-F238E27FC236}">
                <a16:creationId xmlns:a16="http://schemas.microsoft.com/office/drawing/2014/main" id="{436F7F50-C3F1-420E-8DAF-2154075861CE}"/>
              </a:ext>
            </a:extLst>
          </p:cNvPr>
          <p:cNvSpPr/>
          <p:nvPr/>
        </p:nvSpPr>
        <p:spPr>
          <a:xfrm>
            <a:off x="5661891" y="2838626"/>
            <a:ext cx="138545" cy="8466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8F16103C-993A-0B38-F446-7E777E84C0AC}"/>
              </a:ext>
            </a:extLst>
          </p:cNvPr>
          <p:cNvSpPr txBox="1"/>
          <p:nvPr/>
        </p:nvSpPr>
        <p:spPr>
          <a:xfrm>
            <a:off x="314036" y="3888013"/>
            <a:ext cx="11776364" cy="1477328"/>
          </a:xfrm>
          <a:prstGeom prst="rect">
            <a:avLst/>
          </a:prstGeom>
          <a:noFill/>
        </p:spPr>
        <p:txBody>
          <a:bodyPr wrap="square">
            <a:spAutoFit/>
          </a:bodyPr>
          <a:lstStyle/>
          <a:p>
            <a:r>
              <a:rPr lang="fr-FR" b="0" i="0" dirty="0">
                <a:solidFill>
                  <a:srgbClr val="000000"/>
                </a:solidFill>
                <a:effectLst/>
                <a:latin typeface="sourcesanspro"/>
              </a:rPr>
              <a:t>Elle ne peut avoir lieu que dans un établissement de santé, public ou privé, dans le cadre de consultations, </a:t>
            </a:r>
            <a:r>
              <a:rPr lang="fr-FR" b="0" i="0" dirty="0">
                <a:solidFill>
                  <a:srgbClr val="000000"/>
                </a:solidFill>
                <a:effectLst/>
                <a:highlight>
                  <a:srgbClr val="FFFF00"/>
                </a:highlight>
                <a:latin typeface="sourcesanspro"/>
              </a:rPr>
              <a:t>le cas échéant réalisées à distance</a:t>
            </a:r>
            <a:r>
              <a:rPr lang="fr-FR" b="0" i="0" dirty="0">
                <a:solidFill>
                  <a:srgbClr val="000000"/>
                </a:solidFill>
                <a:effectLst/>
                <a:latin typeface="sourcesanspro"/>
              </a:rPr>
              <a:t>, ou dans le cadre d'une convention conclue entre le praticien ou la sage-femme ou un centre de planification ou d'éducation familiale ou un centre de santé et un tel établissement, dans des conditions fixées par décret en Conseil d'Etat. Lorsque l'interruption volontaire de grossesse est pratiquée par voie médicamenteuse dans le cadre d'une telle convention, elle peut être réalisée </a:t>
            </a:r>
            <a:r>
              <a:rPr lang="fr-FR" b="0" i="0" dirty="0">
                <a:solidFill>
                  <a:srgbClr val="000000"/>
                </a:solidFill>
                <a:effectLst/>
                <a:highlight>
                  <a:srgbClr val="FFFF00"/>
                </a:highlight>
                <a:latin typeface="sourcesanspro"/>
              </a:rPr>
              <a:t>jusqu'à la fin de la septième semaine de grossesse</a:t>
            </a:r>
            <a:endParaRPr lang="fr-FR" dirty="0">
              <a:highlight>
                <a:srgbClr val="FFFF00"/>
              </a:highlight>
            </a:endParaRPr>
          </a:p>
        </p:txBody>
      </p:sp>
    </p:spTree>
    <p:extLst>
      <p:ext uri="{BB962C8B-B14F-4D97-AF65-F5344CB8AC3E}">
        <p14:creationId xmlns:p14="http://schemas.microsoft.com/office/powerpoint/2010/main" val="2322626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25FAE1-5C34-6002-F344-DCA85612F774}"/>
              </a:ext>
            </a:extLst>
          </p:cNvPr>
          <p:cNvSpPr>
            <a:spLocks noGrp="1"/>
          </p:cNvSpPr>
          <p:nvPr>
            <p:ph type="title"/>
          </p:nvPr>
        </p:nvSpPr>
        <p:spPr>
          <a:xfrm>
            <a:off x="6746628" y="1783959"/>
            <a:ext cx="4645250" cy="2889114"/>
          </a:xfrm>
        </p:spPr>
        <p:txBody>
          <a:bodyPr vert="horz" lIns="91440" tIns="45720" rIns="91440" bIns="45720" rtlCol="0" anchor="b">
            <a:normAutofit/>
          </a:bodyPr>
          <a:lstStyle/>
          <a:p>
            <a:r>
              <a:rPr lang="en-US" sz="4700"/>
              <a:t>Création d’un répertoire des lieux d’accueil pour une IVG</a:t>
            </a:r>
          </a:p>
        </p:txBody>
      </p:sp>
      <p:sp>
        <p:nvSpPr>
          <p:cNvPr id="3" name="Espace réservé du texte 2">
            <a:extLst>
              <a:ext uri="{FF2B5EF4-FFF2-40B4-BE49-F238E27FC236}">
                <a16:creationId xmlns:a16="http://schemas.microsoft.com/office/drawing/2014/main" id="{28F963C7-7F7D-6749-033E-48EE19A1087F}"/>
              </a:ext>
            </a:extLst>
          </p:cNvPr>
          <p:cNvSpPr>
            <a:spLocks noGrp="1"/>
          </p:cNvSpPr>
          <p:nvPr>
            <p:ph type="body" idx="1"/>
          </p:nvPr>
        </p:nvSpPr>
        <p:spPr>
          <a:xfrm>
            <a:off x="6746627" y="4750893"/>
            <a:ext cx="4645250" cy="1147863"/>
          </a:xfrm>
        </p:spPr>
        <p:txBody>
          <a:bodyPr vert="horz" lIns="91440" tIns="45720" rIns="91440" bIns="45720" rtlCol="0" anchor="t">
            <a:normAutofit/>
          </a:bodyPr>
          <a:lstStyle/>
          <a:p>
            <a:endParaRPr lang="en-US" sz="2000">
              <a:solidFill>
                <a:schemeClr val="tx1"/>
              </a:solidFill>
            </a:endParaRPr>
          </a:p>
        </p:txBody>
      </p:sp>
      <p:sp>
        <p:nvSpPr>
          <p:cNvPr id="9" name="Freeform: Shape 8">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Montagnes près de l’océan">
            <a:extLst>
              <a:ext uri="{FF2B5EF4-FFF2-40B4-BE49-F238E27FC236}">
                <a16:creationId xmlns:a16="http://schemas.microsoft.com/office/drawing/2014/main" id="{0FD57A68-BDED-6122-08AE-56A77E21BC4B}"/>
              </a:ext>
            </a:extLst>
          </p:cNvPr>
          <p:cNvPicPr>
            <a:picLocks noChangeAspect="1"/>
          </p:cNvPicPr>
          <p:nvPr/>
        </p:nvPicPr>
        <p:blipFill rotWithShape="1">
          <a:blip r:embed="rId2"/>
          <a:srcRect l="23854" r="10265"/>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2929120506"/>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3830C3D6-AC49-8D8A-EFB0-8F99E00ADAC3}"/>
              </a:ext>
            </a:extLst>
          </p:cNvPr>
          <p:cNvSpPr txBox="1"/>
          <p:nvPr/>
        </p:nvSpPr>
        <p:spPr>
          <a:xfrm>
            <a:off x="369454" y="664896"/>
            <a:ext cx="11046691" cy="2357440"/>
          </a:xfrm>
          <a:prstGeom prst="rect">
            <a:avLst/>
          </a:prstGeom>
          <a:noFill/>
        </p:spPr>
        <p:txBody>
          <a:bodyPr wrap="square">
            <a:spAutoFit/>
          </a:bodyPr>
          <a:lstStyle/>
          <a:p>
            <a:pPr>
              <a:lnSpc>
                <a:spcPct val="107000"/>
              </a:lnSpc>
              <a:spcAft>
                <a:spcPts val="800"/>
              </a:spcAft>
            </a:pPr>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Le médecin sollicité par une femme en vue de l'interruption de sa grossesse doit, dès la première visite, informer celle-ci des méthodes médicales et chirurgicales d'interruption de grossesse et des risques et des effets secondaires potentiels.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Il doit lui remettre un dossier-guide, mis à jour au moins une fois par an, comportant notamment le rappel des dispositions des articles L. 2212-1 et L. 2212-2, la liste et les adresses des organismes mentionnés à l'article L. 2212-4 et des établissements où sont effectuées des interruptions volontaires de la grossesse.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Les agences régionales de santé assurent la réalisation et la diffusion des dossiers-guides destinés aux médecins.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ZoneTexte 3">
            <a:extLst>
              <a:ext uri="{FF2B5EF4-FFF2-40B4-BE49-F238E27FC236}">
                <a16:creationId xmlns:a16="http://schemas.microsoft.com/office/drawing/2014/main" id="{A4AF59C5-3F0A-D8A7-0B64-8AB63BC6174C}"/>
              </a:ext>
            </a:extLst>
          </p:cNvPr>
          <p:cNvSpPr txBox="1"/>
          <p:nvPr/>
        </p:nvSpPr>
        <p:spPr>
          <a:xfrm>
            <a:off x="4835235" y="73566"/>
            <a:ext cx="2115128" cy="369332"/>
          </a:xfrm>
          <a:prstGeom prst="rect">
            <a:avLst/>
          </a:prstGeom>
          <a:noFill/>
        </p:spPr>
        <p:txBody>
          <a:bodyPr wrap="square" rtlCol="0">
            <a:spAutoFit/>
          </a:bodyPr>
          <a:lstStyle/>
          <a:p>
            <a:r>
              <a:rPr lang="fr-FR" sz="1800" dirty="0">
                <a:effectLst/>
                <a:latin typeface="Times New Roman" panose="02020603050405020304" pitchFamily="18" charset="0"/>
                <a:ea typeface="Times New Roman" panose="02020603050405020304" pitchFamily="18" charset="0"/>
              </a:rPr>
              <a:t>Article L2212-3 </a:t>
            </a:r>
            <a:endParaRPr lang="fr-FR" dirty="0"/>
          </a:p>
        </p:txBody>
      </p:sp>
      <p:sp>
        <p:nvSpPr>
          <p:cNvPr id="8" name="Flèche : bas 7">
            <a:extLst>
              <a:ext uri="{FF2B5EF4-FFF2-40B4-BE49-F238E27FC236}">
                <a16:creationId xmlns:a16="http://schemas.microsoft.com/office/drawing/2014/main" id="{73FEC7CA-44D9-A063-7CC4-5FDBF5A54315}"/>
              </a:ext>
            </a:extLst>
          </p:cNvPr>
          <p:cNvSpPr/>
          <p:nvPr/>
        </p:nvSpPr>
        <p:spPr>
          <a:xfrm>
            <a:off x="5708072" y="3022336"/>
            <a:ext cx="535709" cy="635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3AA55CDD-A784-69A0-6A64-9C85A096809D}"/>
              </a:ext>
            </a:extLst>
          </p:cNvPr>
          <p:cNvSpPr txBox="1"/>
          <p:nvPr/>
        </p:nvSpPr>
        <p:spPr>
          <a:xfrm>
            <a:off x="101600" y="3598480"/>
            <a:ext cx="11988800" cy="3139321"/>
          </a:xfrm>
          <a:prstGeom prst="rect">
            <a:avLst/>
          </a:prstGeom>
          <a:noFill/>
        </p:spPr>
        <p:txBody>
          <a:bodyPr wrap="square">
            <a:spAutoFit/>
          </a:bodyPr>
          <a:lstStyle/>
          <a:p>
            <a:pPr algn="l"/>
            <a:r>
              <a:rPr lang="fr-FR" b="0" i="0" dirty="0">
                <a:solidFill>
                  <a:srgbClr val="000000"/>
                </a:solidFill>
                <a:effectLst/>
                <a:latin typeface="sourcesanspro"/>
              </a:rPr>
              <a:t>Le médecin ou la sage-femme sollicité par une femme en vue de l'interruption de sa grossesse doit, dès la première visite, informer celle-ci des méthodes médicales et chirurgicales d'interruption de grossesse et des risques et des effets secondaires potentiels.</a:t>
            </a:r>
          </a:p>
          <a:p>
            <a:pPr algn="l"/>
            <a:r>
              <a:rPr lang="fr-FR" b="0" i="0" dirty="0">
                <a:solidFill>
                  <a:srgbClr val="000000"/>
                </a:solidFill>
                <a:effectLst/>
                <a:latin typeface="sourcesanspro"/>
              </a:rPr>
              <a:t>Le médecin ou la sage-femme doit lui remettre un dossier-guide, mis à jour au moins une fois par an, comportant notamment le rappel des dispositions des articles </a:t>
            </a:r>
            <a:r>
              <a:rPr lang="fr-FR" b="0" i="0" u="sng" dirty="0">
                <a:solidFill>
                  <a:srgbClr val="4A5E81"/>
                </a:solidFill>
                <a:effectLst/>
                <a:latin typeface="sourcesanspro"/>
                <a:hlinkClick r:id="rId2"/>
              </a:rPr>
              <a:t>L. 2212-1 et L. 2212-2</a:t>
            </a:r>
            <a:r>
              <a:rPr lang="fr-FR" b="0" i="0" dirty="0">
                <a:solidFill>
                  <a:srgbClr val="000000"/>
                </a:solidFill>
                <a:effectLst/>
                <a:latin typeface="sourcesanspro"/>
              </a:rPr>
              <a:t>, la liste et les adresses des organismes mentionnés à l'article L. 2212-4 et des établissements où sont effectuées des interruptions volontaires de la grossesse. </a:t>
            </a:r>
            <a:r>
              <a:rPr lang="fr-FR" b="0" i="0" dirty="0">
                <a:solidFill>
                  <a:srgbClr val="000000"/>
                </a:solidFill>
                <a:effectLst/>
                <a:highlight>
                  <a:srgbClr val="FFFF00"/>
                </a:highlight>
                <a:latin typeface="sourcesanspro"/>
              </a:rPr>
              <a:t>Les agences régionales de santé publient à cet effet un répertoire recensant, sous réserve de leur accord, les professionnels de santé ainsi que l'ensemble des structures pratiquant l'interruption volontaire de grossesse mentionnés à l'article L. 2212-2. L'accès à ce répertoire doit être libre et effectif. Cette effectivité est assurée par tous moyens.</a:t>
            </a:r>
          </a:p>
          <a:p>
            <a:pPr algn="l"/>
            <a:r>
              <a:rPr lang="fr-FR" b="0" i="0" dirty="0">
                <a:solidFill>
                  <a:srgbClr val="000000"/>
                </a:solidFill>
                <a:effectLst/>
                <a:latin typeface="sourcesanspro"/>
              </a:rPr>
              <a:t>Les agences régionales de santé assurent la réalisation et la diffusion des dossiers-guides destinés aux médecins et aux </a:t>
            </a:r>
            <a:r>
              <a:rPr lang="fr-FR" b="0" i="0" dirty="0" err="1">
                <a:solidFill>
                  <a:srgbClr val="000000"/>
                </a:solidFill>
                <a:effectLst/>
                <a:latin typeface="sourcesanspro"/>
              </a:rPr>
              <a:t>sages-femmes</a:t>
            </a:r>
            <a:endParaRPr lang="fr-FR" b="0" i="0" dirty="0">
              <a:solidFill>
                <a:srgbClr val="000000"/>
              </a:solidFill>
              <a:effectLst/>
              <a:latin typeface="sourcesanspro"/>
            </a:endParaRPr>
          </a:p>
        </p:txBody>
      </p:sp>
    </p:spTree>
    <p:extLst>
      <p:ext uri="{BB962C8B-B14F-4D97-AF65-F5344CB8AC3E}">
        <p14:creationId xmlns:p14="http://schemas.microsoft.com/office/powerpoint/2010/main" val="4164839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a:extLst>
              <a:ext uri="{FF2B5EF4-FFF2-40B4-BE49-F238E27FC236}">
                <a16:creationId xmlns:a16="http://schemas.microsoft.com/office/drawing/2014/main" id="{4AC2AA28-1452-431D-845B-60B5C38AD035}"/>
              </a:ext>
            </a:extLst>
          </p:cNvPr>
          <p:cNvPicPr>
            <a:picLocks noGrp="1" noChangeAspect="1" noChangeArrowheads="1"/>
          </p:cNvPicPr>
          <p:nvPr>
            <p:ph idx="1"/>
          </p:nvPr>
        </p:nvPicPr>
        <p:blipFill>
          <a:blip r:embed="rId2" cstate="print"/>
          <a:srcRect/>
          <a:stretch>
            <a:fillRect/>
          </a:stretch>
        </p:blipFill>
        <p:spPr>
          <a:xfrm>
            <a:off x="2783632" y="1268761"/>
            <a:ext cx="7272808" cy="4862609"/>
          </a:xfrm>
        </p:spPr>
      </p:pic>
      <p:sp>
        <p:nvSpPr>
          <p:cNvPr id="4" name="ZoneTexte 3">
            <a:extLst>
              <a:ext uri="{FF2B5EF4-FFF2-40B4-BE49-F238E27FC236}">
                <a16:creationId xmlns:a16="http://schemas.microsoft.com/office/drawing/2014/main" id="{73F365F8-2130-4970-A9B3-5CA7204DE63E}"/>
              </a:ext>
            </a:extLst>
          </p:cNvPr>
          <p:cNvSpPr txBox="1"/>
          <p:nvPr/>
        </p:nvSpPr>
        <p:spPr>
          <a:xfrm>
            <a:off x="4223792" y="465021"/>
            <a:ext cx="4392488" cy="523220"/>
          </a:xfrm>
          <a:prstGeom prst="rect">
            <a:avLst/>
          </a:prstGeom>
          <a:noFill/>
        </p:spPr>
        <p:txBody>
          <a:bodyPr wrap="square" rtlCol="0">
            <a:spAutoFit/>
          </a:bodyPr>
          <a:lstStyle/>
          <a:p>
            <a:pPr algn="ctr"/>
            <a:r>
              <a:rPr lang="fr-FR" sz="2800">
                <a:hlinkClick r:id="rId3"/>
              </a:rPr>
              <a:t>www.ivglesadresses.org</a:t>
            </a:r>
            <a:r>
              <a:rPr lang="fr-FR" sz="2800"/>
              <a:t> </a:t>
            </a:r>
            <a:endParaRPr lang="fr-FR" sz="2800" dirty="0"/>
          </a:p>
        </p:txBody>
      </p:sp>
    </p:spTree>
    <p:extLst>
      <p:ext uri="{BB962C8B-B14F-4D97-AF65-F5344CB8AC3E}">
        <p14:creationId xmlns:p14="http://schemas.microsoft.com/office/powerpoint/2010/main" val="3524552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676A1B86-DC99-46B9-B5AA-A7E928EA9C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0">
            <a:extLst>
              <a:ext uri="{FF2B5EF4-FFF2-40B4-BE49-F238E27FC236}">
                <a16:creationId xmlns:a16="http://schemas.microsoft.com/office/drawing/2014/main" id="{E9304FFE-74E9-4316-B822-F35A685E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6773531-1C62-12A2-EC98-70012A581EBB}"/>
              </a:ext>
            </a:extLst>
          </p:cNvPr>
          <p:cNvSpPr>
            <a:spLocks noGrp="1"/>
          </p:cNvSpPr>
          <p:nvPr>
            <p:ph type="title"/>
          </p:nvPr>
        </p:nvSpPr>
        <p:spPr>
          <a:xfrm>
            <a:off x="5162550" y="1562669"/>
            <a:ext cx="6105814" cy="2456597"/>
          </a:xfrm>
        </p:spPr>
        <p:txBody>
          <a:bodyPr vert="horz" lIns="91440" tIns="45720" rIns="91440" bIns="45720" rtlCol="0" anchor="b">
            <a:normAutofit/>
          </a:bodyPr>
          <a:lstStyle/>
          <a:p>
            <a:pPr algn="ctr"/>
            <a:r>
              <a:rPr lang="en-US" sz="4400" dirty="0">
                <a:solidFill>
                  <a:schemeClr val="tx1">
                    <a:lumMod val="85000"/>
                    <a:lumOff val="15000"/>
                  </a:schemeClr>
                </a:solidFill>
              </a:rPr>
              <a:t>La suppression du </a:t>
            </a:r>
            <a:r>
              <a:rPr lang="en-US" sz="4400" dirty="0" err="1">
                <a:solidFill>
                  <a:schemeClr val="tx1">
                    <a:lumMod val="85000"/>
                    <a:lumOff val="15000"/>
                  </a:schemeClr>
                </a:solidFill>
              </a:rPr>
              <a:t>délai</a:t>
            </a:r>
            <a:r>
              <a:rPr lang="en-US" sz="4400" dirty="0">
                <a:solidFill>
                  <a:schemeClr val="tx1">
                    <a:lumMod val="85000"/>
                    <a:lumOff val="15000"/>
                  </a:schemeClr>
                </a:solidFill>
              </a:rPr>
              <a:t> de </a:t>
            </a:r>
            <a:r>
              <a:rPr lang="en-US" sz="4400" dirty="0" err="1">
                <a:solidFill>
                  <a:schemeClr val="tx1">
                    <a:lumMod val="85000"/>
                    <a:lumOff val="15000"/>
                  </a:schemeClr>
                </a:solidFill>
              </a:rPr>
              <a:t>réflexion</a:t>
            </a:r>
            <a:r>
              <a:rPr lang="en-US" sz="4400" dirty="0">
                <a:solidFill>
                  <a:schemeClr val="tx1">
                    <a:lumMod val="85000"/>
                    <a:lumOff val="15000"/>
                  </a:schemeClr>
                </a:solidFill>
              </a:rPr>
              <a:t> de 48h après un </a:t>
            </a:r>
            <a:r>
              <a:rPr lang="en-US" sz="4400" dirty="0" err="1">
                <a:solidFill>
                  <a:schemeClr val="tx1">
                    <a:lumMod val="85000"/>
                    <a:lumOff val="15000"/>
                  </a:schemeClr>
                </a:solidFill>
              </a:rPr>
              <a:t>entretien</a:t>
            </a:r>
            <a:r>
              <a:rPr lang="en-US" sz="4400" dirty="0">
                <a:solidFill>
                  <a:schemeClr val="tx1">
                    <a:lumMod val="85000"/>
                    <a:lumOff val="15000"/>
                  </a:schemeClr>
                </a:solidFill>
              </a:rPr>
              <a:t> social</a:t>
            </a:r>
          </a:p>
        </p:txBody>
      </p:sp>
      <p:pic>
        <p:nvPicPr>
          <p:cNvPr id="15" name="Picture 4" descr="Horloge analogique">
            <a:extLst>
              <a:ext uri="{FF2B5EF4-FFF2-40B4-BE49-F238E27FC236}">
                <a16:creationId xmlns:a16="http://schemas.microsoft.com/office/drawing/2014/main" id="{9DF5ED37-EA6D-4C1E-F5EE-3A1AA06EF3E2}"/>
              </a:ext>
            </a:extLst>
          </p:cNvPr>
          <p:cNvPicPr>
            <a:picLocks noChangeAspect="1"/>
          </p:cNvPicPr>
          <p:nvPr/>
        </p:nvPicPr>
        <p:blipFill rotWithShape="1">
          <a:blip r:embed="rId2"/>
          <a:srcRect l="43658" r="21598" b="-1"/>
          <a:stretch/>
        </p:blipFill>
        <p:spPr>
          <a:xfrm>
            <a:off x="-7266" y="10"/>
            <a:ext cx="3569616" cy="6857990"/>
          </a:xfrm>
          <a:custGeom>
            <a:avLst/>
            <a:gdLst/>
            <a:ahLst/>
            <a:cxnLst/>
            <a:rect l="l" t="t" r="r" b="b"/>
            <a:pathLst>
              <a:path w="3569616" h="6858000">
                <a:moveTo>
                  <a:pt x="0" y="0"/>
                </a:moveTo>
                <a:lnTo>
                  <a:pt x="3119345" y="0"/>
                </a:lnTo>
                <a:lnTo>
                  <a:pt x="3123529" y="17226"/>
                </a:lnTo>
                <a:cubicBezTo>
                  <a:pt x="3124924" y="23927"/>
                  <a:pt x="3126075" y="29690"/>
                  <a:pt x="3127926" y="35733"/>
                </a:cubicBezTo>
                <a:cubicBezTo>
                  <a:pt x="3135983" y="55162"/>
                  <a:pt x="3152761" y="75163"/>
                  <a:pt x="3158476" y="86830"/>
                </a:cubicBezTo>
                <a:lnTo>
                  <a:pt x="3162217" y="105744"/>
                </a:lnTo>
                <a:lnTo>
                  <a:pt x="3166997" y="104727"/>
                </a:lnTo>
                <a:lnTo>
                  <a:pt x="3167793" y="111793"/>
                </a:lnTo>
                <a:lnTo>
                  <a:pt x="3168896" y="127609"/>
                </a:lnTo>
                <a:cubicBezTo>
                  <a:pt x="3170241" y="137435"/>
                  <a:pt x="3170795" y="164972"/>
                  <a:pt x="3173185" y="174906"/>
                </a:cubicBezTo>
                <a:cubicBezTo>
                  <a:pt x="3178510" y="177461"/>
                  <a:pt x="3181593" y="181749"/>
                  <a:pt x="3183238" y="187215"/>
                </a:cubicBezTo>
                <a:lnTo>
                  <a:pt x="3184145" y="199435"/>
                </a:lnTo>
                <a:lnTo>
                  <a:pt x="3200957" y="269529"/>
                </a:lnTo>
                <a:lnTo>
                  <a:pt x="3202491" y="279219"/>
                </a:lnTo>
                <a:lnTo>
                  <a:pt x="3206975" y="284221"/>
                </a:lnTo>
                <a:cubicBezTo>
                  <a:pt x="3208056" y="288198"/>
                  <a:pt x="3208241" y="299815"/>
                  <a:pt x="3208979" y="303078"/>
                </a:cubicBezTo>
                <a:cubicBezTo>
                  <a:pt x="3209786" y="303316"/>
                  <a:pt x="3210593" y="303555"/>
                  <a:pt x="3211400" y="303794"/>
                </a:cubicBezTo>
                <a:cubicBezTo>
                  <a:pt x="3215834" y="314048"/>
                  <a:pt x="3230882" y="352723"/>
                  <a:pt x="3235583" y="364595"/>
                </a:cubicBezTo>
                <a:cubicBezTo>
                  <a:pt x="3232098" y="367263"/>
                  <a:pt x="3238178" y="372307"/>
                  <a:pt x="3239601" y="375020"/>
                </a:cubicBezTo>
                <a:cubicBezTo>
                  <a:pt x="3237179" y="375617"/>
                  <a:pt x="3236854" y="382439"/>
                  <a:pt x="3239157" y="384290"/>
                </a:cubicBezTo>
                <a:cubicBezTo>
                  <a:pt x="3254070" y="431093"/>
                  <a:pt x="3227895" y="408920"/>
                  <a:pt x="3245230" y="435044"/>
                </a:cubicBezTo>
                <a:cubicBezTo>
                  <a:pt x="3246565" y="439781"/>
                  <a:pt x="3245820" y="443743"/>
                  <a:pt x="3244204" y="447282"/>
                </a:cubicBezTo>
                <a:lnTo>
                  <a:pt x="3240762" y="452630"/>
                </a:lnTo>
                <a:lnTo>
                  <a:pt x="3249093" y="471880"/>
                </a:lnTo>
                <a:cubicBezTo>
                  <a:pt x="3252174" y="481431"/>
                  <a:pt x="3254453" y="491548"/>
                  <a:pt x="3255857" y="501992"/>
                </a:cubicBezTo>
                <a:cubicBezTo>
                  <a:pt x="3250999" y="504682"/>
                  <a:pt x="3258622" y="512442"/>
                  <a:pt x="3260271" y="516223"/>
                </a:cubicBezTo>
                <a:cubicBezTo>
                  <a:pt x="3257006" y="516482"/>
                  <a:pt x="3255973" y="525173"/>
                  <a:pt x="3258865" y="528038"/>
                </a:cubicBezTo>
                <a:cubicBezTo>
                  <a:pt x="3274535" y="591283"/>
                  <a:pt x="3241762" y="557303"/>
                  <a:pt x="3262462" y="594499"/>
                </a:cubicBezTo>
                <a:cubicBezTo>
                  <a:pt x="3263816" y="600863"/>
                  <a:pt x="3262479" y="605795"/>
                  <a:pt x="3260024" y="610000"/>
                </a:cubicBezTo>
                <a:lnTo>
                  <a:pt x="3253721" y="617692"/>
                </a:lnTo>
                <a:lnTo>
                  <a:pt x="3256482" y="623204"/>
                </a:lnTo>
                <a:cubicBezTo>
                  <a:pt x="3258005" y="644600"/>
                  <a:pt x="3251476" y="651376"/>
                  <a:pt x="3259225" y="663365"/>
                </a:cubicBezTo>
                <a:cubicBezTo>
                  <a:pt x="3245876" y="682744"/>
                  <a:pt x="3258539" y="675670"/>
                  <a:pt x="3261631" y="689522"/>
                </a:cubicBezTo>
                <a:cubicBezTo>
                  <a:pt x="3265207" y="700373"/>
                  <a:pt x="3269507" y="679723"/>
                  <a:pt x="3271002" y="690492"/>
                </a:cubicBezTo>
                <a:cubicBezTo>
                  <a:pt x="3267989" y="702455"/>
                  <a:pt x="3279578" y="701125"/>
                  <a:pt x="3275760" y="713609"/>
                </a:cubicBezTo>
                <a:cubicBezTo>
                  <a:pt x="3266819" y="711239"/>
                  <a:pt x="3278954" y="737528"/>
                  <a:pt x="3271356" y="738880"/>
                </a:cubicBezTo>
                <a:cubicBezTo>
                  <a:pt x="3282938" y="748490"/>
                  <a:pt x="3269788" y="754591"/>
                  <a:pt x="3274016" y="768139"/>
                </a:cubicBezTo>
                <a:cubicBezTo>
                  <a:pt x="3278559" y="774347"/>
                  <a:pt x="3279560" y="778980"/>
                  <a:pt x="3275507" y="785654"/>
                </a:cubicBezTo>
                <a:cubicBezTo>
                  <a:pt x="3297514" y="814181"/>
                  <a:pt x="3277534" y="803670"/>
                  <a:pt x="3287024" y="831111"/>
                </a:cubicBezTo>
                <a:cubicBezTo>
                  <a:pt x="3296672" y="854655"/>
                  <a:pt x="3303659" y="881610"/>
                  <a:pt x="3324562" y="903604"/>
                </a:cubicBezTo>
                <a:cubicBezTo>
                  <a:pt x="3330338" y="907511"/>
                  <a:pt x="3333079" y="917872"/>
                  <a:pt x="3330682" y="926744"/>
                </a:cubicBezTo>
                <a:cubicBezTo>
                  <a:pt x="3330269" y="928269"/>
                  <a:pt x="3329716" y="929694"/>
                  <a:pt x="3329041" y="930971"/>
                </a:cubicBezTo>
                <a:cubicBezTo>
                  <a:pt x="3333270" y="950914"/>
                  <a:pt x="3351150" y="1023696"/>
                  <a:pt x="3356062" y="1046405"/>
                </a:cubicBezTo>
                <a:cubicBezTo>
                  <a:pt x="3349099" y="1048737"/>
                  <a:pt x="3362597" y="1059482"/>
                  <a:pt x="3358521" y="1067217"/>
                </a:cubicBezTo>
                <a:cubicBezTo>
                  <a:pt x="3354869" y="1072807"/>
                  <a:pt x="3358113" y="1077371"/>
                  <a:pt x="3358773" y="1082909"/>
                </a:cubicBezTo>
                <a:cubicBezTo>
                  <a:pt x="3356098" y="1090444"/>
                  <a:pt x="3363241" y="1113953"/>
                  <a:pt x="3367682" y="1119909"/>
                </a:cubicBezTo>
                <a:cubicBezTo>
                  <a:pt x="3382703" y="1133847"/>
                  <a:pt x="3374343" y="1168367"/>
                  <a:pt x="3385911" y="1180009"/>
                </a:cubicBezTo>
                <a:cubicBezTo>
                  <a:pt x="3387774" y="1184389"/>
                  <a:pt x="3388688" y="1188737"/>
                  <a:pt x="3389010" y="1193041"/>
                </a:cubicBezTo>
                <a:lnTo>
                  <a:pt x="3388572" y="1205179"/>
                </a:lnTo>
                <a:lnTo>
                  <a:pt x="3385768" y="1208811"/>
                </a:lnTo>
                <a:lnTo>
                  <a:pt x="3386975" y="1216129"/>
                </a:lnTo>
                <a:lnTo>
                  <a:pt x="3386647" y="1218271"/>
                </a:lnTo>
                <a:cubicBezTo>
                  <a:pt x="3386007" y="1222365"/>
                  <a:pt x="3385480" y="1226399"/>
                  <a:pt x="3385420" y="1230360"/>
                </a:cubicBezTo>
                <a:cubicBezTo>
                  <a:pt x="3400233" y="1224163"/>
                  <a:pt x="3387342" y="1263034"/>
                  <a:pt x="3398902" y="1251303"/>
                </a:cubicBezTo>
                <a:cubicBezTo>
                  <a:pt x="3401143" y="1271991"/>
                  <a:pt x="3411558" y="1255397"/>
                  <a:pt x="3402244" y="1281071"/>
                </a:cubicBezTo>
                <a:cubicBezTo>
                  <a:pt x="3416627" y="1312459"/>
                  <a:pt x="3415183" y="1363554"/>
                  <a:pt x="3435533" y="1387530"/>
                </a:cubicBezTo>
                <a:cubicBezTo>
                  <a:pt x="3428168" y="1384876"/>
                  <a:pt x="3423452" y="1398828"/>
                  <a:pt x="3427595" y="1407995"/>
                </a:cubicBezTo>
                <a:cubicBezTo>
                  <a:pt x="3398778" y="1398886"/>
                  <a:pt x="3455260" y="1443485"/>
                  <a:pt x="3436580" y="1453051"/>
                </a:cubicBezTo>
                <a:cubicBezTo>
                  <a:pt x="3454427" y="1452263"/>
                  <a:pt x="3487273" y="1492392"/>
                  <a:pt x="3473886" y="1513215"/>
                </a:cubicBezTo>
                <a:cubicBezTo>
                  <a:pt x="3479337" y="1543203"/>
                  <a:pt x="3495403" y="1563620"/>
                  <a:pt x="3491486" y="1595707"/>
                </a:cubicBezTo>
                <a:cubicBezTo>
                  <a:pt x="3493932" y="1596530"/>
                  <a:pt x="3496028" y="1598008"/>
                  <a:pt x="3497869" y="1599939"/>
                </a:cubicBezTo>
                <a:lnTo>
                  <a:pt x="3502453" y="1606503"/>
                </a:lnTo>
                <a:lnTo>
                  <a:pt x="3502232" y="1607846"/>
                </a:lnTo>
                <a:cubicBezTo>
                  <a:pt x="3502503" y="1613048"/>
                  <a:pt x="3503673" y="1615641"/>
                  <a:pt x="3505239" y="1617081"/>
                </a:cubicBezTo>
                <a:cubicBezTo>
                  <a:pt x="3505979" y="1617395"/>
                  <a:pt x="3506719" y="1617710"/>
                  <a:pt x="3507459" y="1618024"/>
                </a:cubicBezTo>
                <a:lnTo>
                  <a:pt x="3510011" y="1624022"/>
                </a:lnTo>
                <a:lnTo>
                  <a:pt x="3516358" y="1634929"/>
                </a:lnTo>
                <a:lnTo>
                  <a:pt x="3516308" y="1637821"/>
                </a:lnTo>
                <a:lnTo>
                  <a:pt x="3523955" y="1655598"/>
                </a:lnTo>
                <a:lnTo>
                  <a:pt x="3523473" y="1656247"/>
                </a:lnTo>
                <a:cubicBezTo>
                  <a:pt x="3522567" y="1658107"/>
                  <a:pt x="3522227" y="1660249"/>
                  <a:pt x="3523061" y="1663024"/>
                </a:cubicBezTo>
                <a:cubicBezTo>
                  <a:pt x="3513175" y="1664689"/>
                  <a:pt x="3520280" y="1667013"/>
                  <a:pt x="3523616" y="1675054"/>
                </a:cubicBezTo>
                <a:cubicBezTo>
                  <a:pt x="3509006" y="1679436"/>
                  <a:pt x="3523682" y="1698702"/>
                  <a:pt x="3517630" y="1707801"/>
                </a:cubicBezTo>
                <a:cubicBezTo>
                  <a:pt x="3520410" y="1713612"/>
                  <a:pt x="3523083" y="1719836"/>
                  <a:pt x="3525537" y="1726380"/>
                </a:cubicBezTo>
                <a:lnTo>
                  <a:pt x="3529903" y="1779986"/>
                </a:lnTo>
                <a:lnTo>
                  <a:pt x="3521468" y="1836998"/>
                </a:lnTo>
                <a:cubicBezTo>
                  <a:pt x="3522502" y="1857808"/>
                  <a:pt x="3519191" y="1876110"/>
                  <a:pt x="3523412" y="1893497"/>
                </a:cubicBezTo>
                <a:cubicBezTo>
                  <a:pt x="3520411" y="1900876"/>
                  <a:pt x="3519436" y="1907708"/>
                  <a:pt x="3525004" y="1913894"/>
                </a:cubicBezTo>
                <a:cubicBezTo>
                  <a:pt x="3524490" y="1933413"/>
                  <a:pt x="3517414" y="1938604"/>
                  <a:pt x="3523928" y="1950514"/>
                </a:cubicBezTo>
                <a:cubicBezTo>
                  <a:pt x="3512685" y="1962215"/>
                  <a:pt x="3517275" y="1962555"/>
                  <a:pt x="3521008" y="1967449"/>
                </a:cubicBezTo>
                <a:lnTo>
                  <a:pt x="3521297" y="1968163"/>
                </a:lnTo>
                <a:lnTo>
                  <a:pt x="3519686" y="1969768"/>
                </a:lnTo>
                <a:lnTo>
                  <a:pt x="3519089" y="1972904"/>
                </a:lnTo>
                <a:lnTo>
                  <a:pt x="3520122" y="1981289"/>
                </a:lnTo>
                <a:lnTo>
                  <a:pt x="3520948" y="1984413"/>
                </a:lnTo>
                <a:cubicBezTo>
                  <a:pt x="3521356" y="1986575"/>
                  <a:pt x="3521416" y="1988026"/>
                  <a:pt x="3521226" y="1989046"/>
                </a:cubicBezTo>
                <a:lnTo>
                  <a:pt x="3521092" y="1989171"/>
                </a:lnTo>
                <a:lnTo>
                  <a:pt x="3521624" y="1993492"/>
                </a:lnTo>
                <a:cubicBezTo>
                  <a:pt x="3522844" y="2000762"/>
                  <a:pt x="3524332" y="2007819"/>
                  <a:pt x="3525996" y="2014518"/>
                </a:cubicBezTo>
                <a:cubicBezTo>
                  <a:pt x="3518529" y="2020777"/>
                  <a:pt x="3529333" y="2045218"/>
                  <a:pt x="3514412" y="2043465"/>
                </a:cubicBezTo>
                <a:cubicBezTo>
                  <a:pt x="3516219" y="2052531"/>
                  <a:pt x="3522688" y="2057653"/>
                  <a:pt x="3512822" y="2055222"/>
                </a:cubicBezTo>
                <a:cubicBezTo>
                  <a:pt x="3513140" y="2058224"/>
                  <a:pt x="3512432" y="2060136"/>
                  <a:pt x="3511227" y="2061550"/>
                </a:cubicBezTo>
                <a:lnTo>
                  <a:pt x="3510645" y="2061975"/>
                </a:lnTo>
                <a:lnTo>
                  <a:pt x="3514907" y="2082129"/>
                </a:lnTo>
                <a:lnTo>
                  <a:pt x="3514347" y="2084880"/>
                </a:lnTo>
                <a:lnTo>
                  <a:pt x="3518565" y="2097919"/>
                </a:lnTo>
                <a:lnTo>
                  <a:pt x="3519976" y="2104707"/>
                </a:lnTo>
                <a:lnTo>
                  <a:pt x="3521958" y="2106519"/>
                </a:lnTo>
                <a:cubicBezTo>
                  <a:pt x="3523219" y="2108534"/>
                  <a:pt x="3523895" y="2111498"/>
                  <a:pt x="3523237" y="2116590"/>
                </a:cubicBezTo>
                <a:lnTo>
                  <a:pt x="3522786" y="2117790"/>
                </a:lnTo>
                <a:lnTo>
                  <a:pt x="3526064" y="2125947"/>
                </a:lnTo>
                <a:cubicBezTo>
                  <a:pt x="3527505" y="2128548"/>
                  <a:pt x="3529274" y="2130818"/>
                  <a:pt x="3531495" y="2132603"/>
                </a:cubicBezTo>
                <a:cubicBezTo>
                  <a:pt x="3522034" y="2161762"/>
                  <a:pt x="3533978" y="2187874"/>
                  <a:pt x="3533955" y="2218836"/>
                </a:cubicBezTo>
                <a:cubicBezTo>
                  <a:pt x="3517312" y="2233337"/>
                  <a:pt x="3542024" y="2285180"/>
                  <a:pt x="3559442" y="2291697"/>
                </a:cubicBezTo>
                <a:cubicBezTo>
                  <a:pt x="3544608" y="2292866"/>
                  <a:pt x="3567228" y="2330146"/>
                  <a:pt x="3568373" y="2340076"/>
                </a:cubicBezTo>
                <a:cubicBezTo>
                  <a:pt x="3568755" y="2343387"/>
                  <a:pt x="3566751" y="2343658"/>
                  <a:pt x="3560178" y="2338540"/>
                </a:cubicBezTo>
                <a:cubicBezTo>
                  <a:pt x="3562571" y="2349015"/>
                  <a:pt x="3555536" y="2360463"/>
                  <a:pt x="3548875" y="2354921"/>
                </a:cubicBezTo>
                <a:cubicBezTo>
                  <a:pt x="3564342" y="2386191"/>
                  <a:pt x="3553912" y="2434573"/>
                  <a:pt x="3562290" y="2470516"/>
                </a:cubicBezTo>
                <a:cubicBezTo>
                  <a:pt x="3548732" y="2491328"/>
                  <a:pt x="3561750" y="2479665"/>
                  <a:pt x="3560263" y="2500409"/>
                </a:cubicBezTo>
                <a:cubicBezTo>
                  <a:pt x="3573531" y="2493872"/>
                  <a:pt x="3554177" y="2525877"/>
                  <a:pt x="3569616" y="2525972"/>
                </a:cubicBezTo>
                <a:cubicBezTo>
                  <a:pt x="3568857" y="2529744"/>
                  <a:pt x="3567635" y="2533395"/>
                  <a:pt x="3566291" y="2537057"/>
                </a:cubicBezTo>
                <a:lnTo>
                  <a:pt x="3565595" y="2538979"/>
                </a:lnTo>
                <a:lnTo>
                  <a:pt x="3565471" y="2546483"/>
                </a:lnTo>
                <a:lnTo>
                  <a:pt x="3562111" y="2548822"/>
                </a:lnTo>
                <a:lnTo>
                  <a:pt x="3559542" y="2560277"/>
                </a:lnTo>
                <a:cubicBezTo>
                  <a:pt x="3559093" y="2564534"/>
                  <a:pt x="3559212" y="2569074"/>
                  <a:pt x="3560240" y="2574030"/>
                </a:cubicBezTo>
                <a:cubicBezTo>
                  <a:pt x="3567097" y="2585933"/>
                  <a:pt x="3560828" y="2605604"/>
                  <a:pt x="3562359" y="2622912"/>
                </a:cubicBezTo>
                <a:lnTo>
                  <a:pt x="3564740" y="2630748"/>
                </a:lnTo>
                <a:lnTo>
                  <a:pt x="3563214" y="2656947"/>
                </a:lnTo>
                <a:cubicBezTo>
                  <a:pt x="3563065" y="2664385"/>
                  <a:pt x="3563222" y="2672085"/>
                  <a:pt x="3563949" y="2680153"/>
                </a:cubicBezTo>
                <a:lnTo>
                  <a:pt x="3566383" y="2695058"/>
                </a:lnTo>
                <a:lnTo>
                  <a:pt x="3565385" y="2699075"/>
                </a:lnTo>
                <a:cubicBezTo>
                  <a:pt x="3565951" y="2705917"/>
                  <a:pt x="3570892" y="2714690"/>
                  <a:pt x="3565525" y="2714239"/>
                </a:cubicBezTo>
                <a:lnTo>
                  <a:pt x="3567847" y="2721812"/>
                </a:lnTo>
                <a:lnTo>
                  <a:pt x="3564077" y="2729693"/>
                </a:lnTo>
                <a:cubicBezTo>
                  <a:pt x="3563144" y="2730592"/>
                  <a:pt x="3562134" y="2731288"/>
                  <a:pt x="3561085" y="2731758"/>
                </a:cubicBezTo>
                <a:lnTo>
                  <a:pt x="3563149" y="2742418"/>
                </a:lnTo>
                <a:lnTo>
                  <a:pt x="3560661" y="2751437"/>
                </a:lnTo>
                <a:lnTo>
                  <a:pt x="3563126" y="2758989"/>
                </a:lnTo>
                <a:lnTo>
                  <a:pt x="3562876" y="2762207"/>
                </a:lnTo>
                <a:lnTo>
                  <a:pt x="3561866" y="2770236"/>
                </a:lnTo>
                <a:cubicBezTo>
                  <a:pt x="3561066" y="2774372"/>
                  <a:pt x="3560080" y="2779005"/>
                  <a:pt x="3559378" y="2784138"/>
                </a:cubicBezTo>
                <a:lnTo>
                  <a:pt x="3559178" y="2788436"/>
                </a:lnTo>
                <a:lnTo>
                  <a:pt x="3554648" y="2798068"/>
                </a:lnTo>
                <a:cubicBezTo>
                  <a:pt x="3551209" y="2805087"/>
                  <a:pt x="3548936" y="2810580"/>
                  <a:pt x="3551400" y="2816345"/>
                </a:cubicBezTo>
                <a:cubicBezTo>
                  <a:pt x="3547036" y="2826742"/>
                  <a:pt x="3533490" y="2834711"/>
                  <a:pt x="3538128" y="2849028"/>
                </a:cubicBezTo>
                <a:cubicBezTo>
                  <a:pt x="3531517" y="2845031"/>
                  <a:pt x="3538369" y="2865256"/>
                  <a:pt x="3532013" y="2868126"/>
                </a:cubicBezTo>
                <a:cubicBezTo>
                  <a:pt x="3526842" y="2869601"/>
                  <a:pt x="3527715" y="2876080"/>
                  <a:pt x="3526094" y="2881167"/>
                </a:cubicBezTo>
                <a:cubicBezTo>
                  <a:pt x="3520961" y="2885059"/>
                  <a:pt x="3517628" y="2910333"/>
                  <a:pt x="3518939" y="2918966"/>
                </a:cubicBezTo>
                <a:cubicBezTo>
                  <a:pt x="3525789" y="2943088"/>
                  <a:pt x="3505468" y="2964225"/>
                  <a:pt x="3510391" y="2983548"/>
                </a:cubicBezTo>
                <a:cubicBezTo>
                  <a:pt x="3510204" y="2988707"/>
                  <a:pt x="3509257" y="2993036"/>
                  <a:pt x="3507840" y="2996827"/>
                </a:cubicBezTo>
                <a:lnTo>
                  <a:pt x="3502741" y="3006379"/>
                </a:lnTo>
                <a:lnTo>
                  <a:pt x="3499028" y="3006971"/>
                </a:lnTo>
                <a:lnTo>
                  <a:pt x="3497157" y="3013976"/>
                </a:lnTo>
                <a:lnTo>
                  <a:pt x="3496053" y="3015450"/>
                </a:lnTo>
                <a:cubicBezTo>
                  <a:pt x="3493931" y="3018255"/>
                  <a:pt x="3491925" y="3021106"/>
                  <a:pt x="3490329" y="3024292"/>
                </a:cubicBezTo>
                <a:cubicBezTo>
                  <a:pt x="3504872" y="3031782"/>
                  <a:pt x="3479143" y="3052632"/>
                  <a:pt x="3493186" y="3052840"/>
                </a:cubicBezTo>
                <a:cubicBezTo>
                  <a:pt x="3486942" y="3071654"/>
                  <a:pt x="3501947" y="3066916"/>
                  <a:pt x="3484298" y="3080007"/>
                </a:cubicBezTo>
                <a:cubicBezTo>
                  <a:pt x="3483814" y="3117860"/>
                  <a:pt x="3462683" y="3158406"/>
                  <a:pt x="3469977" y="3195253"/>
                </a:cubicBezTo>
                <a:cubicBezTo>
                  <a:pt x="3464984" y="3186842"/>
                  <a:pt x="3455676" y="3194249"/>
                  <a:pt x="3455490" y="3205255"/>
                </a:cubicBezTo>
                <a:cubicBezTo>
                  <a:pt x="3435461" y="3173385"/>
                  <a:pt x="3464274" y="3257718"/>
                  <a:pt x="3445250" y="3249703"/>
                </a:cubicBezTo>
                <a:cubicBezTo>
                  <a:pt x="3460163" y="3264187"/>
                  <a:pt x="3471377" y="3324835"/>
                  <a:pt x="3452291" y="3330508"/>
                </a:cubicBezTo>
                <a:cubicBezTo>
                  <a:pt x="3445043" y="3359645"/>
                  <a:pt x="3450218" y="3389952"/>
                  <a:pt x="3434486" y="3412864"/>
                </a:cubicBezTo>
                <a:cubicBezTo>
                  <a:pt x="3436166" y="3415609"/>
                  <a:pt x="3437306" y="3418595"/>
                  <a:pt x="3438058" y="3421734"/>
                </a:cubicBezTo>
                <a:lnTo>
                  <a:pt x="3439245" y="3430986"/>
                </a:lnTo>
                <a:lnTo>
                  <a:pt x="3438541" y="3431897"/>
                </a:lnTo>
                <a:cubicBezTo>
                  <a:pt x="3436732" y="3436375"/>
                  <a:pt x="3436677" y="3439488"/>
                  <a:pt x="3437396" y="3441992"/>
                </a:cubicBezTo>
                <a:lnTo>
                  <a:pt x="3438843" y="3444647"/>
                </a:lnTo>
                <a:lnTo>
                  <a:pt x="3438591" y="3451712"/>
                </a:lnTo>
                <a:lnTo>
                  <a:pt x="3439527" y="3466008"/>
                </a:lnTo>
                <a:lnTo>
                  <a:pt x="3438357" y="3468331"/>
                </a:lnTo>
                <a:lnTo>
                  <a:pt x="3437674" y="3489343"/>
                </a:lnTo>
                <a:cubicBezTo>
                  <a:pt x="3437459" y="3489383"/>
                  <a:pt x="3437241" y="3489424"/>
                  <a:pt x="3437026" y="3489465"/>
                </a:cubicBezTo>
                <a:cubicBezTo>
                  <a:pt x="3435558" y="3490219"/>
                  <a:pt x="3434444" y="3491679"/>
                  <a:pt x="3434044" y="3494659"/>
                </a:cubicBezTo>
                <a:cubicBezTo>
                  <a:pt x="3425302" y="3487640"/>
                  <a:pt x="3430211" y="3495561"/>
                  <a:pt x="3429800" y="3504965"/>
                </a:cubicBezTo>
                <a:cubicBezTo>
                  <a:pt x="3416132" y="3496161"/>
                  <a:pt x="3420620" y="3524348"/>
                  <a:pt x="3412115" y="3526661"/>
                </a:cubicBezTo>
                <a:cubicBezTo>
                  <a:pt x="3412121" y="3533765"/>
                  <a:pt x="3411879" y="3541120"/>
                  <a:pt x="3411331" y="3548549"/>
                </a:cubicBezTo>
                <a:lnTo>
                  <a:pt x="3410824" y="3552872"/>
                </a:lnTo>
                <a:cubicBezTo>
                  <a:pt x="3410773" y="3552889"/>
                  <a:pt x="3410721" y="3552908"/>
                  <a:pt x="3410671" y="3552926"/>
                </a:cubicBezTo>
                <a:cubicBezTo>
                  <a:pt x="3410254" y="3553793"/>
                  <a:pt x="3409971" y="3555188"/>
                  <a:pt x="3409849" y="3557419"/>
                </a:cubicBezTo>
                <a:lnTo>
                  <a:pt x="3409902" y="3560756"/>
                </a:lnTo>
                <a:lnTo>
                  <a:pt x="3408918" y="3569144"/>
                </a:lnTo>
                <a:lnTo>
                  <a:pt x="3407623" y="3571810"/>
                </a:lnTo>
                <a:lnTo>
                  <a:pt x="3405729" y="3572549"/>
                </a:lnTo>
                <a:lnTo>
                  <a:pt x="3405835" y="3573359"/>
                </a:lnTo>
                <a:cubicBezTo>
                  <a:pt x="3408214" y="3579757"/>
                  <a:pt x="3412465" y="3582275"/>
                  <a:pt x="3399129" y="3587902"/>
                </a:cubicBezTo>
                <a:cubicBezTo>
                  <a:pt x="3402495" y="3602236"/>
                  <a:pt x="3394605" y="3603730"/>
                  <a:pt x="3389566" y="3621859"/>
                </a:cubicBezTo>
                <a:cubicBezTo>
                  <a:pt x="3393374" y="3630350"/>
                  <a:pt x="3390863" y="3636316"/>
                  <a:pt x="3386307" y="3641820"/>
                </a:cubicBezTo>
                <a:cubicBezTo>
                  <a:pt x="3386232" y="3660214"/>
                  <a:pt x="3378837" y="3675854"/>
                  <a:pt x="3374956" y="3695940"/>
                </a:cubicBezTo>
                <a:cubicBezTo>
                  <a:pt x="3378387" y="3718839"/>
                  <a:pt x="3365817" y="3728358"/>
                  <a:pt x="3361718" y="3749831"/>
                </a:cubicBezTo>
                <a:cubicBezTo>
                  <a:pt x="3370064" y="3770267"/>
                  <a:pt x="3350403" y="3763879"/>
                  <a:pt x="3344768" y="3774338"/>
                </a:cubicBezTo>
                <a:lnTo>
                  <a:pt x="3343985" y="3777418"/>
                </a:lnTo>
                <a:lnTo>
                  <a:pt x="3344520" y="3785849"/>
                </a:lnTo>
                <a:lnTo>
                  <a:pt x="3345162" y="3789023"/>
                </a:lnTo>
                <a:cubicBezTo>
                  <a:pt x="3345441" y="3791209"/>
                  <a:pt x="3345415" y="3792659"/>
                  <a:pt x="3345164" y="3793659"/>
                </a:cubicBezTo>
                <a:lnTo>
                  <a:pt x="3345024" y="3793774"/>
                </a:lnTo>
                <a:lnTo>
                  <a:pt x="3345300" y="3798119"/>
                </a:lnTo>
                <a:cubicBezTo>
                  <a:pt x="3346087" y="3805456"/>
                  <a:pt x="3347157" y="3812596"/>
                  <a:pt x="3348424" y="3819398"/>
                </a:cubicBezTo>
                <a:cubicBezTo>
                  <a:pt x="3340590" y="3825065"/>
                  <a:pt x="3349940" y="3850234"/>
                  <a:pt x="3335133" y="3847354"/>
                </a:cubicBezTo>
                <a:cubicBezTo>
                  <a:pt x="3336403" y="3856524"/>
                  <a:pt x="3342565" y="3862118"/>
                  <a:pt x="3332848" y="3858945"/>
                </a:cubicBezTo>
                <a:cubicBezTo>
                  <a:pt x="3332988" y="3861961"/>
                  <a:pt x="3332168" y="3863811"/>
                  <a:pt x="3330878" y="3865128"/>
                </a:cubicBezTo>
                <a:lnTo>
                  <a:pt x="3330273" y="3865510"/>
                </a:lnTo>
                <a:lnTo>
                  <a:pt x="3333337" y="3885908"/>
                </a:lnTo>
                <a:lnTo>
                  <a:pt x="3332616" y="3888608"/>
                </a:lnTo>
                <a:lnTo>
                  <a:pt x="3336057" y="3901916"/>
                </a:lnTo>
                <a:lnTo>
                  <a:pt x="3337066" y="3908785"/>
                </a:lnTo>
                <a:lnTo>
                  <a:pt x="3338940" y="3910739"/>
                </a:lnTo>
                <a:cubicBezTo>
                  <a:pt x="3340082" y="3912843"/>
                  <a:pt x="3340580" y="3915849"/>
                  <a:pt x="3339621" y="3920873"/>
                </a:cubicBezTo>
                <a:lnTo>
                  <a:pt x="3339102" y="3922032"/>
                </a:lnTo>
                <a:lnTo>
                  <a:pt x="3341891" y="3930408"/>
                </a:lnTo>
                <a:cubicBezTo>
                  <a:pt x="3343178" y="3933107"/>
                  <a:pt x="3344812" y="3935503"/>
                  <a:pt x="3346927" y="3937451"/>
                </a:cubicBezTo>
                <a:cubicBezTo>
                  <a:pt x="3335745" y="3965779"/>
                  <a:pt x="3346136" y="3992699"/>
                  <a:pt x="3344279" y="4023542"/>
                </a:cubicBezTo>
                <a:cubicBezTo>
                  <a:pt x="3347024" y="4058096"/>
                  <a:pt x="3350783" y="4081986"/>
                  <a:pt x="3351926" y="4104769"/>
                </a:cubicBezTo>
                <a:cubicBezTo>
                  <a:pt x="3353695" y="4115384"/>
                  <a:pt x="3359144" y="4193344"/>
                  <a:pt x="3352816" y="4187317"/>
                </a:cubicBezTo>
                <a:cubicBezTo>
                  <a:pt x="3366419" y="4219638"/>
                  <a:pt x="3351446" y="4239971"/>
                  <a:pt x="3357691" y="4276413"/>
                </a:cubicBezTo>
                <a:cubicBezTo>
                  <a:pt x="3342910" y="4296116"/>
                  <a:pt x="3356610" y="4285488"/>
                  <a:pt x="3353895" y="4306037"/>
                </a:cubicBezTo>
                <a:cubicBezTo>
                  <a:pt x="3367541" y="4300534"/>
                  <a:pt x="3346306" y="4330948"/>
                  <a:pt x="3361728" y="4332215"/>
                </a:cubicBezTo>
                <a:cubicBezTo>
                  <a:pt x="3360746" y="4335915"/>
                  <a:pt x="3359307" y="4339458"/>
                  <a:pt x="3357748" y="4343006"/>
                </a:cubicBezTo>
                <a:lnTo>
                  <a:pt x="3356941" y="4344866"/>
                </a:lnTo>
                <a:lnTo>
                  <a:pt x="3356370" y="4352332"/>
                </a:lnTo>
                <a:lnTo>
                  <a:pt x="3352876" y="4354407"/>
                </a:lnTo>
                <a:lnTo>
                  <a:pt x="3352683" y="4444689"/>
                </a:lnTo>
                <a:cubicBezTo>
                  <a:pt x="3355485" y="4452425"/>
                  <a:pt x="3356736" y="4477980"/>
                  <a:pt x="3352455" y="4483791"/>
                </a:cubicBezTo>
                <a:cubicBezTo>
                  <a:pt x="3351784" y="4489320"/>
                  <a:pt x="3353780" y="4495171"/>
                  <a:pt x="3349030" y="4498683"/>
                </a:cubicBezTo>
                <a:cubicBezTo>
                  <a:pt x="3346858" y="4510741"/>
                  <a:pt x="3341860" y="4538358"/>
                  <a:pt x="3339427" y="4556140"/>
                </a:cubicBezTo>
                <a:cubicBezTo>
                  <a:pt x="3342836" y="4560659"/>
                  <a:pt x="3341611" y="4566842"/>
                  <a:pt x="3339521" y="4574959"/>
                </a:cubicBezTo>
                <a:lnTo>
                  <a:pt x="3338246" y="4582576"/>
                </a:lnTo>
                <a:lnTo>
                  <a:pt x="3348539" y="4605460"/>
                </a:lnTo>
                <a:lnTo>
                  <a:pt x="3345760" y="4678575"/>
                </a:lnTo>
                <a:lnTo>
                  <a:pt x="3356250" y="4713574"/>
                </a:lnTo>
                <a:cubicBezTo>
                  <a:pt x="3358600" y="4727943"/>
                  <a:pt x="3359577" y="4741820"/>
                  <a:pt x="3361380" y="4755215"/>
                </a:cubicBezTo>
                <a:cubicBezTo>
                  <a:pt x="3363928" y="4785596"/>
                  <a:pt x="3347531" y="4766123"/>
                  <a:pt x="3361636" y="4803525"/>
                </a:cubicBezTo>
                <a:cubicBezTo>
                  <a:pt x="3356254" y="4807867"/>
                  <a:pt x="3356117" y="4812705"/>
                  <a:pt x="3358957" y="4820729"/>
                </a:cubicBezTo>
                <a:cubicBezTo>
                  <a:pt x="3359783" y="4835507"/>
                  <a:pt x="3345952" y="4834947"/>
                  <a:pt x="3354635" y="4849546"/>
                </a:cubicBezTo>
                <a:cubicBezTo>
                  <a:pt x="3350894" y="4848362"/>
                  <a:pt x="3350351" y="4855411"/>
                  <a:pt x="3349759" y="4861941"/>
                </a:cubicBezTo>
                <a:lnTo>
                  <a:pt x="3347368" y="4866228"/>
                </a:lnTo>
                <a:lnTo>
                  <a:pt x="3358408" y="4889535"/>
                </a:lnTo>
                <a:cubicBezTo>
                  <a:pt x="3373705" y="4931282"/>
                  <a:pt x="3382233" y="4982216"/>
                  <a:pt x="3393319" y="5017998"/>
                </a:cubicBezTo>
                <a:cubicBezTo>
                  <a:pt x="3368256" y="5040241"/>
                  <a:pt x="3392200" y="5029364"/>
                  <a:pt x="3389184" y="5055049"/>
                </a:cubicBezTo>
                <a:cubicBezTo>
                  <a:pt x="3413510" y="5050695"/>
                  <a:pt x="3377700" y="5085342"/>
                  <a:pt x="3405892" y="5089973"/>
                </a:cubicBezTo>
                <a:cubicBezTo>
                  <a:pt x="3404451" y="5094499"/>
                  <a:pt x="3402165" y="5098741"/>
                  <a:pt x="3399662" y="5102960"/>
                </a:cubicBezTo>
                <a:lnTo>
                  <a:pt x="3398363" y="5105176"/>
                </a:lnTo>
                <a:lnTo>
                  <a:pt x="3398026" y="5114590"/>
                </a:lnTo>
                <a:lnTo>
                  <a:pt x="3391859" y="5116550"/>
                </a:lnTo>
                <a:lnTo>
                  <a:pt x="3386999" y="5130226"/>
                </a:lnTo>
                <a:cubicBezTo>
                  <a:pt x="3386119" y="5135455"/>
                  <a:pt x="3386267" y="5141205"/>
                  <a:pt x="3388073" y="5147747"/>
                </a:cubicBezTo>
                <a:cubicBezTo>
                  <a:pt x="3400425" y="5164741"/>
                  <a:pt x="3388688" y="5187675"/>
                  <a:pt x="3391234" y="5209919"/>
                </a:cubicBezTo>
                <a:lnTo>
                  <a:pt x="3395469" y="5220481"/>
                </a:lnTo>
                <a:lnTo>
                  <a:pt x="3392518" y="5250830"/>
                </a:lnTo>
                <a:lnTo>
                  <a:pt x="3393800" y="5252877"/>
                </a:lnTo>
                <a:cubicBezTo>
                  <a:pt x="3393941" y="5258188"/>
                  <a:pt x="3392357" y="5268832"/>
                  <a:pt x="3393361" y="5282697"/>
                </a:cubicBezTo>
                <a:lnTo>
                  <a:pt x="3399825" y="5336059"/>
                </a:lnTo>
                <a:lnTo>
                  <a:pt x="3392824" y="5344884"/>
                </a:lnTo>
                <a:lnTo>
                  <a:pt x="3389277" y="5345998"/>
                </a:lnTo>
                <a:lnTo>
                  <a:pt x="3390946" y="5360636"/>
                </a:lnTo>
                <a:lnTo>
                  <a:pt x="3386366" y="5371486"/>
                </a:lnTo>
                <a:lnTo>
                  <a:pt x="3390662" y="5381496"/>
                </a:lnTo>
                <a:lnTo>
                  <a:pt x="3388199" y="5395290"/>
                </a:lnTo>
                <a:cubicBezTo>
                  <a:pt x="3386677" y="5400263"/>
                  <a:pt x="3384810" y="5405812"/>
                  <a:pt x="3383455" y="5412069"/>
                </a:cubicBezTo>
                <a:lnTo>
                  <a:pt x="3376345" y="5426008"/>
                </a:lnTo>
                <a:lnTo>
                  <a:pt x="3374012" y="5448470"/>
                </a:lnTo>
                <a:cubicBezTo>
                  <a:pt x="3372358" y="5465848"/>
                  <a:pt x="3370199" y="5482458"/>
                  <a:pt x="3365299" y="5498771"/>
                </a:cubicBezTo>
                <a:cubicBezTo>
                  <a:pt x="3368242" y="5512292"/>
                  <a:pt x="3368289" y="5524931"/>
                  <a:pt x="3358774" y="5536815"/>
                </a:cubicBezTo>
                <a:cubicBezTo>
                  <a:pt x="3355554" y="5573082"/>
                  <a:pt x="3364982" y="5582256"/>
                  <a:pt x="3352897" y="5604851"/>
                </a:cubicBezTo>
                <a:cubicBezTo>
                  <a:pt x="3357655" y="5611851"/>
                  <a:pt x="3360065" y="5616619"/>
                  <a:pt x="3360918" y="5620215"/>
                </a:cubicBezTo>
                <a:cubicBezTo>
                  <a:pt x="3363482" y="5631010"/>
                  <a:pt x="3352061" y="5631235"/>
                  <a:pt x="3348145" y="5649365"/>
                </a:cubicBezTo>
                <a:cubicBezTo>
                  <a:pt x="3342329" y="5668683"/>
                  <a:pt x="3336842" y="5635583"/>
                  <a:pt x="3334135" y="5654076"/>
                </a:cubicBezTo>
                <a:cubicBezTo>
                  <a:pt x="3338089" y="5673079"/>
                  <a:pt x="3320876" y="5674673"/>
                  <a:pt x="3326011" y="5694285"/>
                </a:cubicBezTo>
                <a:cubicBezTo>
                  <a:pt x="3339441" y="5687377"/>
                  <a:pt x="3320185" y="5735320"/>
                  <a:pt x="3331448" y="5735077"/>
                </a:cubicBezTo>
                <a:cubicBezTo>
                  <a:pt x="3313758" y="5754960"/>
                  <a:pt x="3333086" y="5760823"/>
                  <a:pt x="3326180" y="5784860"/>
                </a:cubicBezTo>
                <a:cubicBezTo>
                  <a:pt x="3319129" y="5796737"/>
                  <a:pt x="3317432" y="5804806"/>
                  <a:pt x="3323175" y="5814629"/>
                </a:cubicBezTo>
                <a:cubicBezTo>
                  <a:pt x="3289103" y="5869565"/>
                  <a:pt x="3319352" y="5845410"/>
                  <a:pt x="3303983" y="5894405"/>
                </a:cubicBezTo>
                <a:lnTo>
                  <a:pt x="3302615" y="5898375"/>
                </a:lnTo>
                <a:lnTo>
                  <a:pt x="3305988" y="5914019"/>
                </a:lnTo>
                <a:cubicBezTo>
                  <a:pt x="3306566" y="5914416"/>
                  <a:pt x="3307142" y="5914813"/>
                  <a:pt x="3307720" y="5915209"/>
                </a:cubicBezTo>
                <a:lnTo>
                  <a:pt x="3288942" y="5962966"/>
                </a:lnTo>
                <a:lnTo>
                  <a:pt x="3289995" y="5969791"/>
                </a:lnTo>
                <a:lnTo>
                  <a:pt x="3273219" y="6000303"/>
                </a:lnTo>
                <a:lnTo>
                  <a:pt x="3266971" y="6016394"/>
                </a:lnTo>
                <a:lnTo>
                  <a:pt x="3258268" y="6034498"/>
                </a:lnTo>
                <a:lnTo>
                  <a:pt x="3262376" y="6046147"/>
                </a:lnTo>
                <a:cubicBezTo>
                  <a:pt x="3269023" y="6073717"/>
                  <a:pt x="3250846" y="6118951"/>
                  <a:pt x="3274161" y="6127097"/>
                </a:cubicBezTo>
                <a:cubicBezTo>
                  <a:pt x="3261055" y="6140796"/>
                  <a:pt x="3284255" y="6151240"/>
                  <a:pt x="3287116" y="6165061"/>
                </a:cubicBezTo>
                <a:cubicBezTo>
                  <a:pt x="3278972" y="6176795"/>
                  <a:pt x="3286959" y="6181809"/>
                  <a:pt x="3289289" y="6191816"/>
                </a:cubicBezTo>
                <a:cubicBezTo>
                  <a:pt x="3284123" y="6196765"/>
                  <a:pt x="3284941" y="6205311"/>
                  <a:pt x="3291517" y="6207797"/>
                </a:cubicBezTo>
                <a:cubicBezTo>
                  <a:pt x="3306003" y="6202672"/>
                  <a:pt x="3300501" y="6232914"/>
                  <a:pt x="3310808" y="6234442"/>
                </a:cubicBezTo>
                <a:cubicBezTo>
                  <a:pt x="3314005" y="6251566"/>
                  <a:pt x="3305763" y="6327405"/>
                  <a:pt x="3322832" y="6339012"/>
                </a:cubicBezTo>
                <a:cubicBezTo>
                  <a:pt x="3332735" y="6373401"/>
                  <a:pt x="3309981" y="6425589"/>
                  <a:pt x="3311360" y="6440393"/>
                </a:cubicBezTo>
                <a:cubicBezTo>
                  <a:pt x="3282540" y="6457108"/>
                  <a:pt x="3365374" y="6523495"/>
                  <a:pt x="3370963" y="6586374"/>
                </a:cubicBezTo>
                <a:cubicBezTo>
                  <a:pt x="3368621" y="6595055"/>
                  <a:pt x="3368943" y="6599590"/>
                  <a:pt x="3375863" y="6601412"/>
                </a:cubicBezTo>
                <a:cubicBezTo>
                  <a:pt x="3380798" y="6617525"/>
                  <a:pt x="3389212" y="6649404"/>
                  <a:pt x="3400578" y="6683057"/>
                </a:cubicBezTo>
                <a:cubicBezTo>
                  <a:pt x="3408645" y="6705148"/>
                  <a:pt x="3410628" y="6805370"/>
                  <a:pt x="3417831" y="6852700"/>
                </a:cubicBezTo>
                <a:lnTo>
                  <a:pt x="3418926" y="6858000"/>
                </a:lnTo>
                <a:lnTo>
                  <a:pt x="0" y="6858000"/>
                </a:lnTo>
                <a:close/>
              </a:path>
            </a:pathLst>
          </a:custGeom>
        </p:spPr>
      </p:pic>
    </p:spTree>
    <p:extLst>
      <p:ext uri="{BB962C8B-B14F-4D97-AF65-F5344CB8AC3E}">
        <p14:creationId xmlns:p14="http://schemas.microsoft.com/office/powerpoint/2010/main" val="22556419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2FF2A27-01C3-00AF-C760-B80E4C75525F}"/>
              </a:ext>
            </a:extLst>
          </p:cNvPr>
          <p:cNvSpPr txBox="1"/>
          <p:nvPr/>
        </p:nvSpPr>
        <p:spPr>
          <a:xfrm>
            <a:off x="0" y="1045687"/>
            <a:ext cx="11898702" cy="1559529"/>
          </a:xfrm>
          <a:prstGeom prst="rect">
            <a:avLst/>
          </a:prstGeom>
          <a:noFill/>
        </p:spPr>
        <p:txBody>
          <a:bodyPr wrap="square">
            <a:spAutoFit/>
          </a:bodyPr>
          <a:lstStyle/>
          <a:p>
            <a:pPr>
              <a:lnSpc>
                <a:spcPct val="107000"/>
              </a:lnSpc>
              <a:spcAft>
                <a:spcPts val="800"/>
              </a:spcAft>
            </a:pPr>
            <a:r>
              <a:rPr lang="fr-FR" sz="1800" strike="sngStrike" dirty="0">
                <a:effectLst/>
                <a:latin typeface="Times New Roman" panose="02020603050405020304" pitchFamily="18" charset="0"/>
                <a:ea typeface="Times New Roman" panose="02020603050405020304" pitchFamily="18" charset="0"/>
                <a:cs typeface="Times New Roman" panose="02020603050405020304" pitchFamily="18" charset="0"/>
              </a:rPr>
              <a:t>Si la femme renouvelle, après les consultations prévues aux articles L. 2212-3 et L. 2212-4, sa demande d'interruption de grossesse, le médecin doit lui demander une confirmation écrite ; il ne peut accepter cette confirmation qu'après l'expiration d'un délai d'une semaine suivant la première demande de la femme, sauf dans le cas où le terme des douze semaines risquerait d'être dépassé</a:t>
            </a:r>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 Cette confirmation ne peut intervenir qu'après l'expiration d'un délai de deux jours suivant l'entretien prévu à l'article L. 2212-4, ce délai pouvant être inclus dans celui d'une semaine prévu ci-dessus.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id="{739AC51F-288E-B0AA-11D6-EAAB4DBA0FEB}"/>
              </a:ext>
            </a:extLst>
          </p:cNvPr>
          <p:cNvSpPr txBox="1"/>
          <p:nvPr/>
        </p:nvSpPr>
        <p:spPr>
          <a:xfrm>
            <a:off x="4785504" y="259595"/>
            <a:ext cx="1813703" cy="369332"/>
          </a:xfrm>
          <a:prstGeom prst="rect">
            <a:avLst/>
          </a:prstGeom>
          <a:noFill/>
        </p:spPr>
        <p:txBody>
          <a:bodyPr wrap="square">
            <a:spAutoFit/>
          </a:bodyPr>
          <a:lstStyle/>
          <a:p>
            <a:r>
              <a:rPr lang="fr-FR" sz="1800" dirty="0">
                <a:effectLst/>
                <a:latin typeface="Times New Roman" panose="02020603050405020304" pitchFamily="18" charset="0"/>
                <a:ea typeface="Times New Roman" panose="02020603050405020304" pitchFamily="18" charset="0"/>
              </a:rPr>
              <a:t>Article L2212-5 </a:t>
            </a:r>
            <a:endParaRPr lang="fr-FR" dirty="0"/>
          </a:p>
        </p:txBody>
      </p:sp>
      <p:sp>
        <p:nvSpPr>
          <p:cNvPr id="7" name="ZoneTexte 6">
            <a:extLst>
              <a:ext uri="{FF2B5EF4-FFF2-40B4-BE49-F238E27FC236}">
                <a16:creationId xmlns:a16="http://schemas.microsoft.com/office/drawing/2014/main" id="{50F87CFC-7000-9BE0-365C-EC3E013E988F}"/>
              </a:ext>
            </a:extLst>
          </p:cNvPr>
          <p:cNvSpPr txBox="1"/>
          <p:nvPr/>
        </p:nvSpPr>
        <p:spPr>
          <a:xfrm>
            <a:off x="198407" y="4390217"/>
            <a:ext cx="11214340" cy="646331"/>
          </a:xfrm>
          <a:prstGeom prst="rect">
            <a:avLst/>
          </a:prstGeom>
          <a:noFill/>
        </p:spPr>
        <p:txBody>
          <a:bodyPr wrap="square">
            <a:spAutoFit/>
          </a:bodyPr>
          <a:lstStyle/>
          <a:p>
            <a:r>
              <a:rPr lang="fr-FR" b="0" i="0" dirty="0">
                <a:solidFill>
                  <a:srgbClr val="000000"/>
                </a:solidFill>
                <a:effectLst/>
                <a:latin typeface="sourcesanspro"/>
              </a:rPr>
              <a:t>Si la femme renouvelle, après les consultations prévues aux articles </a:t>
            </a:r>
            <a:r>
              <a:rPr lang="fr-FR" b="0" i="0" u="sng" dirty="0">
                <a:solidFill>
                  <a:srgbClr val="4A5E81"/>
                </a:solidFill>
                <a:effectLst/>
                <a:latin typeface="sourcesanspro"/>
                <a:hlinkClick r:id="rId2" tooltip="Code de la santé publique - art. L2212-3 (V)"/>
              </a:rPr>
              <a:t>L. 2212-3 </a:t>
            </a:r>
            <a:r>
              <a:rPr lang="fr-FR" b="0" i="0" dirty="0">
                <a:solidFill>
                  <a:srgbClr val="000000"/>
                </a:solidFill>
                <a:effectLst/>
                <a:latin typeface="sourcesanspro"/>
              </a:rPr>
              <a:t>et </a:t>
            </a:r>
            <a:r>
              <a:rPr lang="fr-FR" b="0" i="0" u="sng" dirty="0">
                <a:solidFill>
                  <a:srgbClr val="4A5E81"/>
                </a:solidFill>
                <a:effectLst/>
                <a:latin typeface="sourcesanspro"/>
                <a:hlinkClick r:id="rId3"/>
              </a:rPr>
              <a:t>L. 2212-4, </a:t>
            </a:r>
            <a:r>
              <a:rPr lang="fr-FR" b="0" i="0" dirty="0">
                <a:solidFill>
                  <a:srgbClr val="000000"/>
                </a:solidFill>
                <a:effectLst/>
                <a:latin typeface="sourcesanspro"/>
              </a:rPr>
              <a:t>sa demande d'interruption de grossesse, le médecin ou la sage-femme doit lui demander une confirmation écrite.</a:t>
            </a:r>
            <a:endParaRPr lang="fr-FR" dirty="0"/>
          </a:p>
        </p:txBody>
      </p:sp>
      <p:sp>
        <p:nvSpPr>
          <p:cNvPr id="8" name="Flèche : bas 7">
            <a:extLst>
              <a:ext uri="{FF2B5EF4-FFF2-40B4-BE49-F238E27FC236}">
                <a16:creationId xmlns:a16="http://schemas.microsoft.com/office/drawing/2014/main" id="{75553473-76EE-720F-924F-735BEDCD7880}"/>
              </a:ext>
            </a:extLst>
          </p:cNvPr>
          <p:cNvSpPr/>
          <p:nvPr/>
        </p:nvSpPr>
        <p:spPr>
          <a:xfrm>
            <a:off x="5692355" y="2958860"/>
            <a:ext cx="251245" cy="11041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51121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Image 50">
            <a:extLst>
              <a:ext uri="{FF2B5EF4-FFF2-40B4-BE49-F238E27FC236}">
                <a16:creationId xmlns:a16="http://schemas.microsoft.com/office/drawing/2014/main" id="{CF6A27E8-00F2-951E-4371-6BE9C2BD8084}"/>
              </a:ext>
            </a:extLst>
          </p:cNvPr>
          <p:cNvPicPr>
            <a:picLocks noChangeAspect="1"/>
          </p:cNvPicPr>
          <p:nvPr/>
        </p:nvPicPr>
        <p:blipFill>
          <a:blip r:embed="rId3"/>
          <a:stretch>
            <a:fillRect/>
          </a:stretch>
        </p:blipFill>
        <p:spPr>
          <a:xfrm>
            <a:off x="338053" y="4290269"/>
            <a:ext cx="1846762" cy="2100333"/>
          </a:xfrm>
          <a:prstGeom prst="rect">
            <a:avLst/>
          </a:prstGeom>
        </p:spPr>
      </p:pic>
      <p:pic>
        <p:nvPicPr>
          <p:cNvPr id="49" name="Image 48">
            <a:extLst>
              <a:ext uri="{FF2B5EF4-FFF2-40B4-BE49-F238E27FC236}">
                <a16:creationId xmlns:a16="http://schemas.microsoft.com/office/drawing/2014/main" id="{13E8FE6E-CAF6-E57C-20E2-6D48C5880AA5}"/>
              </a:ext>
            </a:extLst>
          </p:cNvPr>
          <p:cNvPicPr>
            <a:picLocks noChangeAspect="1"/>
          </p:cNvPicPr>
          <p:nvPr/>
        </p:nvPicPr>
        <p:blipFill>
          <a:blip r:embed="rId4"/>
          <a:stretch>
            <a:fillRect/>
          </a:stretch>
        </p:blipFill>
        <p:spPr>
          <a:xfrm>
            <a:off x="26821" y="473024"/>
            <a:ext cx="1975910" cy="2335166"/>
          </a:xfrm>
          <a:prstGeom prst="rect">
            <a:avLst/>
          </a:prstGeom>
        </p:spPr>
      </p:pic>
      <p:pic>
        <p:nvPicPr>
          <p:cNvPr id="7" name="Image 6">
            <a:extLst>
              <a:ext uri="{FF2B5EF4-FFF2-40B4-BE49-F238E27FC236}">
                <a16:creationId xmlns:a16="http://schemas.microsoft.com/office/drawing/2014/main" id="{65242886-8EDF-5F07-F5F7-8D002BBC4C8F}"/>
              </a:ext>
            </a:extLst>
          </p:cNvPr>
          <p:cNvPicPr>
            <a:picLocks noChangeAspect="1"/>
          </p:cNvPicPr>
          <p:nvPr/>
        </p:nvPicPr>
        <p:blipFill>
          <a:blip r:embed="rId5"/>
          <a:stretch>
            <a:fillRect/>
          </a:stretch>
        </p:blipFill>
        <p:spPr>
          <a:xfrm>
            <a:off x="6918418" y="1226164"/>
            <a:ext cx="3215763" cy="4435534"/>
          </a:xfrm>
          <a:prstGeom prst="rect">
            <a:avLst/>
          </a:prstGeom>
        </p:spPr>
      </p:pic>
      <p:pic>
        <p:nvPicPr>
          <p:cNvPr id="47" name="Image 46">
            <a:extLst>
              <a:ext uri="{FF2B5EF4-FFF2-40B4-BE49-F238E27FC236}">
                <a16:creationId xmlns:a16="http://schemas.microsoft.com/office/drawing/2014/main" id="{5CFF440C-EC14-25A8-15D9-2502FEE4C4C3}"/>
              </a:ext>
            </a:extLst>
          </p:cNvPr>
          <p:cNvPicPr>
            <a:picLocks noChangeAspect="1"/>
          </p:cNvPicPr>
          <p:nvPr/>
        </p:nvPicPr>
        <p:blipFill>
          <a:blip r:embed="rId6"/>
          <a:stretch>
            <a:fillRect/>
          </a:stretch>
        </p:blipFill>
        <p:spPr>
          <a:xfrm>
            <a:off x="9819575" y="535027"/>
            <a:ext cx="2109291" cy="2606137"/>
          </a:xfrm>
          <a:prstGeom prst="rect">
            <a:avLst/>
          </a:prstGeom>
        </p:spPr>
      </p:pic>
      <p:pic>
        <p:nvPicPr>
          <p:cNvPr id="43" name="Image 42">
            <a:extLst>
              <a:ext uri="{FF2B5EF4-FFF2-40B4-BE49-F238E27FC236}">
                <a16:creationId xmlns:a16="http://schemas.microsoft.com/office/drawing/2014/main" id="{3376C882-080D-ADCC-6A12-E6BBF6FE5934}"/>
              </a:ext>
            </a:extLst>
          </p:cNvPr>
          <p:cNvPicPr>
            <a:picLocks noChangeAspect="1"/>
          </p:cNvPicPr>
          <p:nvPr/>
        </p:nvPicPr>
        <p:blipFill>
          <a:blip r:embed="rId7"/>
          <a:stretch>
            <a:fillRect/>
          </a:stretch>
        </p:blipFill>
        <p:spPr>
          <a:xfrm>
            <a:off x="4712560" y="1162985"/>
            <a:ext cx="1734522" cy="2509163"/>
          </a:xfrm>
          <a:prstGeom prst="rect">
            <a:avLst/>
          </a:prstGeom>
        </p:spPr>
      </p:pic>
      <p:grpSp>
        <p:nvGrpSpPr>
          <p:cNvPr id="10" name="Groupe 9">
            <a:extLst>
              <a:ext uri="{FF2B5EF4-FFF2-40B4-BE49-F238E27FC236}">
                <a16:creationId xmlns:a16="http://schemas.microsoft.com/office/drawing/2014/main" id="{163CA76C-44BB-4395-18D4-2FF33ACA9A4C}"/>
              </a:ext>
            </a:extLst>
          </p:cNvPr>
          <p:cNvGrpSpPr/>
          <p:nvPr/>
        </p:nvGrpSpPr>
        <p:grpSpPr>
          <a:xfrm>
            <a:off x="26821" y="159709"/>
            <a:ext cx="1423194" cy="305850"/>
            <a:chOff x="0" y="4778"/>
            <a:chExt cx="1997810" cy="359774"/>
          </a:xfrm>
        </p:grpSpPr>
        <p:sp>
          <p:nvSpPr>
            <p:cNvPr id="11" name="Rectangle : coins arrondis 10">
              <a:extLst>
                <a:ext uri="{FF2B5EF4-FFF2-40B4-BE49-F238E27FC236}">
                  <a16:creationId xmlns:a16="http://schemas.microsoft.com/office/drawing/2014/main" id="{7E8B9CC7-4081-9EA4-6061-A5575C3B9DB0}"/>
                </a:ext>
              </a:extLst>
            </p:cNvPr>
            <p:cNvSpPr/>
            <p:nvPr/>
          </p:nvSpPr>
          <p:spPr>
            <a:xfrm>
              <a:off x="0" y="4778"/>
              <a:ext cx="1997810" cy="35977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ctangle : coins arrondis 4">
              <a:extLst>
                <a:ext uri="{FF2B5EF4-FFF2-40B4-BE49-F238E27FC236}">
                  <a16:creationId xmlns:a16="http://schemas.microsoft.com/office/drawing/2014/main" id="{BDBB245C-D4EB-355C-CE2C-5191840CE49E}"/>
                </a:ext>
              </a:extLst>
            </p:cNvPr>
            <p:cNvSpPr txBox="1"/>
            <p:nvPr/>
          </p:nvSpPr>
          <p:spPr>
            <a:xfrm>
              <a:off x="17562" y="22341"/>
              <a:ext cx="1888563" cy="3422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fr-FR" sz="1200" b="1" kern="1200" dirty="0"/>
                <a:t>Laurence Rossignol</a:t>
              </a:r>
              <a:endParaRPr lang="fr-FR" sz="1200" kern="1200" dirty="0"/>
            </a:p>
          </p:txBody>
        </p:sp>
      </p:grpSp>
      <p:grpSp>
        <p:nvGrpSpPr>
          <p:cNvPr id="14" name="Groupe 13">
            <a:extLst>
              <a:ext uri="{FF2B5EF4-FFF2-40B4-BE49-F238E27FC236}">
                <a16:creationId xmlns:a16="http://schemas.microsoft.com/office/drawing/2014/main" id="{4E283196-B648-0B96-FB48-6581ECF4EE43}"/>
              </a:ext>
            </a:extLst>
          </p:cNvPr>
          <p:cNvGrpSpPr/>
          <p:nvPr/>
        </p:nvGrpSpPr>
        <p:grpSpPr>
          <a:xfrm>
            <a:off x="318440" y="3999350"/>
            <a:ext cx="1423194" cy="305850"/>
            <a:chOff x="0" y="4778"/>
            <a:chExt cx="1997810" cy="359774"/>
          </a:xfrm>
        </p:grpSpPr>
        <p:sp>
          <p:nvSpPr>
            <p:cNvPr id="15" name="Rectangle : coins arrondis 14">
              <a:extLst>
                <a:ext uri="{FF2B5EF4-FFF2-40B4-BE49-F238E27FC236}">
                  <a16:creationId xmlns:a16="http://schemas.microsoft.com/office/drawing/2014/main" id="{3D9DD925-D1E6-4195-18FB-5BB947D8A80A}"/>
                </a:ext>
              </a:extLst>
            </p:cNvPr>
            <p:cNvSpPr/>
            <p:nvPr/>
          </p:nvSpPr>
          <p:spPr>
            <a:xfrm>
              <a:off x="0" y="4778"/>
              <a:ext cx="1997810" cy="35977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ectangle : coins arrondis 4">
              <a:extLst>
                <a:ext uri="{FF2B5EF4-FFF2-40B4-BE49-F238E27FC236}">
                  <a16:creationId xmlns:a16="http://schemas.microsoft.com/office/drawing/2014/main" id="{51D08467-23BE-640A-DF89-953EFFC318C9}"/>
                </a:ext>
              </a:extLst>
            </p:cNvPr>
            <p:cNvSpPr txBox="1"/>
            <p:nvPr/>
          </p:nvSpPr>
          <p:spPr>
            <a:xfrm>
              <a:off x="17562" y="22341"/>
              <a:ext cx="1888563" cy="3422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fr-FR" sz="1200" b="1" dirty="0"/>
                <a:t>Cécile </a:t>
              </a:r>
              <a:r>
                <a:rPr lang="fr-FR" sz="1200" b="1" dirty="0" err="1"/>
                <a:t>Muschotti</a:t>
              </a:r>
              <a:endParaRPr lang="fr-FR" sz="1200" kern="1200" dirty="0"/>
            </a:p>
          </p:txBody>
        </p:sp>
      </p:grpSp>
      <p:grpSp>
        <p:nvGrpSpPr>
          <p:cNvPr id="17" name="Groupe 16">
            <a:extLst>
              <a:ext uri="{FF2B5EF4-FFF2-40B4-BE49-F238E27FC236}">
                <a16:creationId xmlns:a16="http://schemas.microsoft.com/office/drawing/2014/main" id="{78F53F53-232A-F9CF-A48D-2D707F2AE171}"/>
              </a:ext>
            </a:extLst>
          </p:cNvPr>
          <p:cNvGrpSpPr/>
          <p:nvPr/>
        </p:nvGrpSpPr>
        <p:grpSpPr>
          <a:xfrm>
            <a:off x="4701773" y="857135"/>
            <a:ext cx="1615010" cy="305850"/>
            <a:chOff x="0" y="4778"/>
            <a:chExt cx="1997810" cy="359774"/>
          </a:xfrm>
        </p:grpSpPr>
        <p:sp>
          <p:nvSpPr>
            <p:cNvPr id="18" name="Rectangle : coins arrondis 17">
              <a:extLst>
                <a:ext uri="{FF2B5EF4-FFF2-40B4-BE49-F238E27FC236}">
                  <a16:creationId xmlns:a16="http://schemas.microsoft.com/office/drawing/2014/main" id="{3BF23394-7C2C-A130-365F-55341BD804C3}"/>
                </a:ext>
              </a:extLst>
            </p:cNvPr>
            <p:cNvSpPr/>
            <p:nvPr/>
          </p:nvSpPr>
          <p:spPr>
            <a:xfrm>
              <a:off x="0" y="4778"/>
              <a:ext cx="1997810" cy="35977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Rectangle : coins arrondis 4">
              <a:extLst>
                <a:ext uri="{FF2B5EF4-FFF2-40B4-BE49-F238E27FC236}">
                  <a16:creationId xmlns:a16="http://schemas.microsoft.com/office/drawing/2014/main" id="{2AF6FEF2-27A4-98BA-162C-69524CCF25C4}"/>
                </a:ext>
              </a:extLst>
            </p:cNvPr>
            <p:cNvSpPr txBox="1"/>
            <p:nvPr/>
          </p:nvSpPr>
          <p:spPr>
            <a:xfrm>
              <a:off x="17562" y="22341"/>
              <a:ext cx="1888563" cy="3422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fr-FR" sz="1200" b="1" kern="1200" dirty="0"/>
                <a:t>Marie Noelle </a:t>
              </a:r>
              <a:r>
                <a:rPr lang="fr-FR" sz="1200" b="1" kern="1200" dirty="0" err="1"/>
                <a:t>Batistel</a:t>
              </a:r>
              <a:endParaRPr lang="fr-FR" sz="1200" b="1" kern="1200" dirty="0"/>
            </a:p>
          </p:txBody>
        </p:sp>
      </p:grpSp>
      <p:grpSp>
        <p:nvGrpSpPr>
          <p:cNvPr id="20" name="Groupe 19">
            <a:extLst>
              <a:ext uri="{FF2B5EF4-FFF2-40B4-BE49-F238E27FC236}">
                <a16:creationId xmlns:a16="http://schemas.microsoft.com/office/drawing/2014/main" id="{255BA1B6-E9BB-3376-B835-E7F13314BE21}"/>
              </a:ext>
            </a:extLst>
          </p:cNvPr>
          <p:cNvGrpSpPr/>
          <p:nvPr/>
        </p:nvGrpSpPr>
        <p:grpSpPr>
          <a:xfrm>
            <a:off x="9774885" y="221712"/>
            <a:ext cx="1423194" cy="305850"/>
            <a:chOff x="0" y="4778"/>
            <a:chExt cx="1997810" cy="359774"/>
          </a:xfrm>
        </p:grpSpPr>
        <p:sp>
          <p:nvSpPr>
            <p:cNvPr id="21" name="Rectangle : coins arrondis 20">
              <a:extLst>
                <a:ext uri="{FF2B5EF4-FFF2-40B4-BE49-F238E27FC236}">
                  <a16:creationId xmlns:a16="http://schemas.microsoft.com/office/drawing/2014/main" id="{8F125C10-E815-DF67-4D49-1915A41D1B67}"/>
                </a:ext>
              </a:extLst>
            </p:cNvPr>
            <p:cNvSpPr/>
            <p:nvPr/>
          </p:nvSpPr>
          <p:spPr>
            <a:xfrm>
              <a:off x="0" y="4778"/>
              <a:ext cx="1997810" cy="35977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Rectangle : coins arrondis 4">
              <a:extLst>
                <a:ext uri="{FF2B5EF4-FFF2-40B4-BE49-F238E27FC236}">
                  <a16:creationId xmlns:a16="http://schemas.microsoft.com/office/drawing/2014/main" id="{C7C2E2AF-8C05-F119-06EA-A55D3D0994E9}"/>
                </a:ext>
              </a:extLst>
            </p:cNvPr>
            <p:cNvSpPr txBox="1"/>
            <p:nvPr/>
          </p:nvSpPr>
          <p:spPr>
            <a:xfrm>
              <a:off x="17562" y="22341"/>
              <a:ext cx="1888563" cy="3422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fr-FR" sz="1200" b="1" kern="1200" dirty="0"/>
                <a:t>Albane Gaillot</a:t>
              </a:r>
            </a:p>
          </p:txBody>
        </p:sp>
      </p:grpSp>
      <p:grpSp>
        <p:nvGrpSpPr>
          <p:cNvPr id="28" name="Groupe 27">
            <a:extLst>
              <a:ext uri="{FF2B5EF4-FFF2-40B4-BE49-F238E27FC236}">
                <a16:creationId xmlns:a16="http://schemas.microsoft.com/office/drawing/2014/main" id="{EC6D381D-91DD-7D8F-89C8-2F767A6941DC}"/>
              </a:ext>
            </a:extLst>
          </p:cNvPr>
          <p:cNvGrpSpPr/>
          <p:nvPr/>
        </p:nvGrpSpPr>
        <p:grpSpPr>
          <a:xfrm>
            <a:off x="1721627" y="6199187"/>
            <a:ext cx="538140" cy="305850"/>
            <a:chOff x="0" y="4778"/>
            <a:chExt cx="755415" cy="359774"/>
          </a:xfrm>
        </p:grpSpPr>
        <p:sp>
          <p:nvSpPr>
            <p:cNvPr id="29" name="Rectangle : coins arrondis 28">
              <a:extLst>
                <a:ext uri="{FF2B5EF4-FFF2-40B4-BE49-F238E27FC236}">
                  <a16:creationId xmlns:a16="http://schemas.microsoft.com/office/drawing/2014/main" id="{EBA89FC8-EDD1-679B-F5ED-062F2F3096D4}"/>
                </a:ext>
              </a:extLst>
            </p:cNvPr>
            <p:cNvSpPr/>
            <p:nvPr/>
          </p:nvSpPr>
          <p:spPr>
            <a:xfrm>
              <a:off x="0" y="4778"/>
              <a:ext cx="755415" cy="35977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Rectangle : coins arrondis 4">
              <a:extLst>
                <a:ext uri="{FF2B5EF4-FFF2-40B4-BE49-F238E27FC236}">
                  <a16:creationId xmlns:a16="http://schemas.microsoft.com/office/drawing/2014/main" id="{804CA947-3F4E-37A2-F0E7-6D82D8BDD74A}"/>
                </a:ext>
              </a:extLst>
            </p:cNvPr>
            <p:cNvSpPr txBox="1"/>
            <p:nvPr/>
          </p:nvSpPr>
          <p:spPr>
            <a:xfrm>
              <a:off x="17562" y="22341"/>
              <a:ext cx="737852" cy="342211"/>
            </a:xfrm>
            <a:prstGeom prst="rect">
              <a:avLst/>
            </a:prstGeom>
            <a:solidFill>
              <a:srgbClr val="339933"/>
            </a:solidFill>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fr-FR" sz="1200" b="1" dirty="0"/>
                <a:t>LREM</a:t>
              </a:r>
              <a:endParaRPr lang="fr-FR" sz="1200" kern="1200" dirty="0"/>
            </a:p>
          </p:txBody>
        </p:sp>
      </p:grpSp>
      <p:grpSp>
        <p:nvGrpSpPr>
          <p:cNvPr id="31" name="Groupe 30">
            <a:extLst>
              <a:ext uri="{FF2B5EF4-FFF2-40B4-BE49-F238E27FC236}">
                <a16:creationId xmlns:a16="http://schemas.microsoft.com/office/drawing/2014/main" id="{608559E4-D5FA-09B1-67B1-288B782121B9}"/>
              </a:ext>
            </a:extLst>
          </p:cNvPr>
          <p:cNvGrpSpPr/>
          <p:nvPr/>
        </p:nvGrpSpPr>
        <p:grpSpPr>
          <a:xfrm>
            <a:off x="1486285" y="2572981"/>
            <a:ext cx="538140" cy="305850"/>
            <a:chOff x="0" y="4778"/>
            <a:chExt cx="755415" cy="359774"/>
          </a:xfrm>
        </p:grpSpPr>
        <p:sp>
          <p:nvSpPr>
            <p:cNvPr id="32" name="Rectangle : coins arrondis 31">
              <a:extLst>
                <a:ext uri="{FF2B5EF4-FFF2-40B4-BE49-F238E27FC236}">
                  <a16:creationId xmlns:a16="http://schemas.microsoft.com/office/drawing/2014/main" id="{815F7DAE-C0A7-CA2D-6E24-853A9862C74B}"/>
                </a:ext>
              </a:extLst>
            </p:cNvPr>
            <p:cNvSpPr/>
            <p:nvPr/>
          </p:nvSpPr>
          <p:spPr>
            <a:xfrm>
              <a:off x="0" y="4778"/>
              <a:ext cx="755415" cy="35977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Rectangle : coins arrondis 4">
              <a:extLst>
                <a:ext uri="{FF2B5EF4-FFF2-40B4-BE49-F238E27FC236}">
                  <a16:creationId xmlns:a16="http://schemas.microsoft.com/office/drawing/2014/main" id="{10E07F69-3B35-1E07-F40F-5AB9B68FDDF6}"/>
                </a:ext>
              </a:extLst>
            </p:cNvPr>
            <p:cNvSpPr txBox="1"/>
            <p:nvPr/>
          </p:nvSpPr>
          <p:spPr>
            <a:xfrm>
              <a:off x="17562" y="22341"/>
              <a:ext cx="737853" cy="342211"/>
            </a:xfrm>
            <a:prstGeom prst="rect">
              <a:avLst/>
            </a:prstGeom>
            <a:solidFill>
              <a:srgbClr val="339933"/>
            </a:solidFill>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200" b="1" kern="1200" dirty="0"/>
                <a:t>PS</a:t>
              </a:r>
            </a:p>
          </p:txBody>
        </p:sp>
      </p:grpSp>
      <p:grpSp>
        <p:nvGrpSpPr>
          <p:cNvPr id="37" name="Groupe 36">
            <a:extLst>
              <a:ext uri="{FF2B5EF4-FFF2-40B4-BE49-F238E27FC236}">
                <a16:creationId xmlns:a16="http://schemas.microsoft.com/office/drawing/2014/main" id="{C52BFC2B-B2EA-D844-13AA-48477DC67383}"/>
              </a:ext>
            </a:extLst>
          </p:cNvPr>
          <p:cNvGrpSpPr/>
          <p:nvPr/>
        </p:nvGrpSpPr>
        <p:grpSpPr>
          <a:xfrm>
            <a:off x="11180685" y="2883239"/>
            <a:ext cx="748181" cy="305850"/>
            <a:chOff x="0" y="4778"/>
            <a:chExt cx="755415" cy="359774"/>
          </a:xfrm>
        </p:grpSpPr>
        <p:sp>
          <p:nvSpPr>
            <p:cNvPr id="38" name="Rectangle : coins arrondis 37">
              <a:extLst>
                <a:ext uri="{FF2B5EF4-FFF2-40B4-BE49-F238E27FC236}">
                  <a16:creationId xmlns:a16="http://schemas.microsoft.com/office/drawing/2014/main" id="{76AEAA31-3AE2-34C0-C869-50A37B351398}"/>
                </a:ext>
              </a:extLst>
            </p:cNvPr>
            <p:cNvSpPr/>
            <p:nvPr/>
          </p:nvSpPr>
          <p:spPr>
            <a:xfrm>
              <a:off x="0" y="4778"/>
              <a:ext cx="755415" cy="35977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Rectangle : coins arrondis 4">
              <a:extLst>
                <a:ext uri="{FF2B5EF4-FFF2-40B4-BE49-F238E27FC236}">
                  <a16:creationId xmlns:a16="http://schemas.microsoft.com/office/drawing/2014/main" id="{7EC77CDC-B180-45AC-0BA8-E622F8695FA7}"/>
                </a:ext>
              </a:extLst>
            </p:cNvPr>
            <p:cNvSpPr txBox="1"/>
            <p:nvPr/>
          </p:nvSpPr>
          <p:spPr>
            <a:xfrm>
              <a:off x="17562" y="22341"/>
              <a:ext cx="737852" cy="342211"/>
            </a:xfrm>
            <a:prstGeom prst="rect">
              <a:avLst/>
            </a:prstGeom>
            <a:solidFill>
              <a:srgbClr val="339933"/>
            </a:solidFill>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endParaRPr lang="fr-FR" sz="1200" kern="1200" dirty="0"/>
            </a:p>
          </p:txBody>
        </p:sp>
      </p:grpSp>
      <p:pic>
        <p:nvPicPr>
          <p:cNvPr id="6" name="Image 5">
            <a:extLst>
              <a:ext uri="{FF2B5EF4-FFF2-40B4-BE49-F238E27FC236}">
                <a16:creationId xmlns:a16="http://schemas.microsoft.com/office/drawing/2014/main" id="{EFB89521-73A3-6741-AD18-BC439127F76A}"/>
              </a:ext>
            </a:extLst>
          </p:cNvPr>
          <p:cNvPicPr>
            <a:picLocks noChangeAspect="1"/>
          </p:cNvPicPr>
          <p:nvPr/>
        </p:nvPicPr>
        <p:blipFill rotWithShape="1">
          <a:blip r:embed="rId8"/>
          <a:srcRect l="13774" r="13776" b="-3"/>
          <a:stretch/>
        </p:blipFill>
        <p:spPr>
          <a:xfrm>
            <a:off x="2353432" y="2502340"/>
            <a:ext cx="2470381" cy="4209725"/>
          </a:xfrm>
          <a:prstGeom prst="rect">
            <a:avLst/>
          </a:prstGeom>
        </p:spPr>
      </p:pic>
      <p:grpSp>
        <p:nvGrpSpPr>
          <p:cNvPr id="52" name="Groupe 51">
            <a:extLst>
              <a:ext uri="{FF2B5EF4-FFF2-40B4-BE49-F238E27FC236}">
                <a16:creationId xmlns:a16="http://schemas.microsoft.com/office/drawing/2014/main" id="{791D6167-A56D-0537-2BF1-56F9A5978001}"/>
              </a:ext>
            </a:extLst>
          </p:cNvPr>
          <p:cNvGrpSpPr/>
          <p:nvPr/>
        </p:nvGrpSpPr>
        <p:grpSpPr>
          <a:xfrm>
            <a:off x="5914922" y="3429000"/>
            <a:ext cx="538140" cy="305850"/>
            <a:chOff x="0" y="4778"/>
            <a:chExt cx="755415" cy="359774"/>
          </a:xfrm>
        </p:grpSpPr>
        <p:sp>
          <p:nvSpPr>
            <p:cNvPr id="53" name="Rectangle : coins arrondis 52">
              <a:extLst>
                <a:ext uri="{FF2B5EF4-FFF2-40B4-BE49-F238E27FC236}">
                  <a16:creationId xmlns:a16="http://schemas.microsoft.com/office/drawing/2014/main" id="{5BC9EE1A-B3B7-67BF-864A-049C68A4A7DD}"/>
                </a:ext>
              </a:extLst>
            </p:cNvPr>
            <p:cNvSpPr/>
            <p:nvPr/>
          </p:nvSpPr>
          <p:spPr>
            <a:xfrm>
              <a:off x="0" y="4778"/>
              <a:ext cx="755415" cy="35977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4" name="Rectangle : coins arrondis 4">
              <a:extLst>
                <a:ext uri="{FF2B5EF4-FFF2-40B4-BE49-F238E27FC236}">
                  <a16:creationId xmlns:a16="http://schemas.microsoft.com/office/drawing/2014/main" id="{A5EF8901-18C5-071F-2B7A-C696CD6AE40B}"/>
                </a:ext>
              </a:extLst>
            </p:cNvPr>
            <p:cNvSpPr txBox="1"/>
            <p:nvPr/>
          </p:nvSpPr>
          <p:spPr>
            <a:xfrm>
              <a:off x="17562" y="22341"/>
              <a:ext cx="737853" cy="342211"/>
            </a:xfrm>
            <a:prstGeom prst="rect">
              <a:avLst/>
            </a:prstGeom>
            <a:solidFill>
              <a:srgbClr val="339933"/>
            </a:solidFill>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200" b="1" kern="1200" dirty="0"/>
                <a:t>PS</a:t>
              </a:r>
            </a:p>
          </p:txBody>
        </p:sp>
      </p:grpSp>
      <p:sp>
        <p:nvSpPr>
          <p:cNvPr id="55" name="ZoneTexte 54">
            <a:extLst>
              <a:ext uri="{FF2B5EF4-FFF2-40B4-BE49-F238E27FC236}">
                <a16:creationId xmlns:a16="http://schemas.microsoft.com/office/drawing/2014/main" id="{4133B94B-5D4D-BD28-A31F-254B35EF84E5}"/>
              </a:ext>
            </a:extLst>
          </p:cNvPr>
          <p:cNvSpPr txBox="1"/>
          <p:nvPr/>
        </p:nvSpPr>
        <p:spPr>
          <a:xfrm>
            <a:off x="5724538" y="6000865"/>
            <a:ext cx="6309997" cy="523220"/>
          </a:xfrm>
          <a:prstGeom prst="rect">
            <a:avLst/>
          </a:prstGeom>
          <a:noFill/>
        </p:spPr>
        <p:txBody>
          <a:bodyPr wrap="none" rtlCol="0">
            <a:spAutoFit/>
          </a:bodyPr>
          <a:lstStyle/>
          <a:p>
            <a:r>
              <a:rPr lang="fr-FR" sz="2800" b="1" dirty="0">
                <a:latin typeface="+mj-lt"/>
                <a:ea typeface="+mj-ea"/>
                <a:cs typeface="+mj-cs"/>
              </a:rPr>
              <a:t>Des parlementaires engagées  et décidées </a:t>
            </a:r>
          </a:p>
        </p:txBody>
      </p:sp>
      <p:pic>
        <p:nvPicPr>
          <p:cNvPr id="56" name="Image 55" descr="Une image contenant texte&#10;&#10;Description générée automatiquement">
            <a:extLst>
              <a:ext uri="{FF2B5EF4-FFF2-40B4-BE49-F238E27FC236}">
                <a16:creationId xmlns:a16="http://schemas.microsoft.com/office/drawing/2014/main" id="{A8EEFCAC-954F-B754-EDBF-48F3388CC945}"/>
              </a:ext>
            </a:extLst>
          </p:cNvPr>
          <p:cNvPicPr>
            <a:picLocks noChangeAspect="1"/>
          </p:cNvPicPr>
          <p:nvPr/>
        </p:nvPicPr>
        <p:blipFill>
          <a:blip r:embed="rId9"/>
          <a:stretch>
            <a:fillRect/>
          </a:stretch>
        </p:blipFill>
        <p:spPr>
          <a:xfrm>
            <a:off x="2059542" y="253011"/>
            <a:ext cx="3131890" cy="604123"/>
          </a:xfrm>
          <a:prstGeom prst="rect">
            <a:avLst/>
          </a:prstGeom>
        </p:spPr>
      </p:pic>
    </p:spTree>
    <p:extLst>
      <p:ext uri="{BB962C8B-B14F-4D97-AF65-F5344CB8AC3E}">
        <p14:creationId xmlns:p14="http://schemas.microsoft.com/office/powerpoint/2010/main" val="2003365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9EF30C2-29AC-4A0D-BC0A-A679CF113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7DA462A0-77E5-DF88-4850-C4436B26FD0E}"/>
              </a:ext>
            </a:extLst>
          </p:cNvPr>
          <p:cNvSpPr>
            <a:spLocks noGrp="1"/>
          </p:cNvSpPr>
          <p:nvPr>
            <p:ph type="title"/>
          </p:nvPr>
        </p:nvSpPr>
        <p:spPr>
          <a:xfrm>
            <a:off x="5093520" y="2744662"/>
            <a:ext cx="6589707" cy="2387600"/>
          </a:xfrm>
        </p:spPr>
        <p:txBody>
          <a:bodyPr vert="horz" lIns="91440" tIns="45720" rIns="91440" bIns="45720" rtlCol="0" anchor="b">
            <a:normAutofit/>
          </a:bodyPr>
          <a:lstStyle/>
          <a:p>
            <a:pPr algn="r"/>
            <a:r>
              <a:rPr lang="en-US" sz="5100" kern="1200" dirty="0">
                <a:solidFill>
                  <a:srgbClr val="FFFFFF"/>
                </a:solidFill>
                <a:latin typeface="+mj-lt"/>
                <a:ea typeface="+mj-ea"/>
                <a:cs typeface="+mj-cs"/>
              </a:rPr>
              <a:t>La pratique de </a:t>
            </a:r>
            <a:r>
              <a:rPr lang="en-US" sz="5100" kern="1200" dirty="0" err="1">
                <a:solidFill>
                  <a:srgbClr val="FFFFFF"/>
                </a:solidFill>
                <a:latin typeface="+mj-lt"/>
                <a:ea typeface="+mj-ea"/>
                <a:cs typeface="+mj-cs"/>
              </a:rPr>
              <a:t>l’IVG</a:t>
            </a:r>
            <a:r>
              <a:rPr lang="en-US" sz="5100" kern="1200" dirty="0">
                <a:solidFill>
                  <a:srgbClr val="FFFFFF"/>
                </a:solidFill>
                <a:latin typeface="+mj-lt"/>
                <a:ea typeface="+mj-ea"/>
                <a:cs typeface="+mj-cs"/>
              </a:rPr>
              <a:t> </a:t>
            </a:r>
            <a:r>
              <a:rPr lang="en-US" sz="5100" kern="1200" dirty="0" err="1">
                <a:solidFill>
                  <a:srgbClr val="FFFFFF"/>
                </a:solidFill>
                <a:latin typeface="+mj-lt"/>
                <a:ea typeface="+mj-ea"/>
                <a:cs typeface="+mj-cs"/>
              </a:rPr>
              <a:t>instrumentale</a:t>
            </a:r>
            <a:r>
              <a:rPr lang="en-US" sz="5100" kern="1200" dirty="0">
                <a:solidFill>
                  <a:srgbClr val="FFFFFF"/>
                </a:solidFill>
                <a:latin typeface="+mj-lt"/>
                <a:ea typeface="+mj-ea"/>
                <a:cs typeface="+mj-cs"/>
              </a:rPr>
              <a:t> par les sages femmes</a:t>
            </a:r>
          </a:p>
        </p:txBody>
      </p:sp>
      <p:sp>
        <p:nvSpPr>
          <p:cNvPr id="3" name="Espace réservé du texte 2">
            <a:extLst>
              <a:ext uri="{FF2B5EF4-FFF2-40B4-BE49-F238E27FC236}">
                <a16:creationId xmlns:a16="http://schemas.microsoft.com/office/drawing/2014/main" id="{DB360725-217C-E1CC-06DF-1F65059B050E}"/>
              </a:ext>
            </a:extLst>
          </p:cNvPr>
          <p:cNvSpPr>
            <a:spLocks noGrp="1"/>
          </p:cNvSpPr>
          <p:nvPr>
            <p:ph type="body" idx="1"/>
          </p:nvPr>
        </p:nvSpPr>
        <p:spPr>
          <a:xfrm>
            <a:off x="5093520" y="5224337"/>
            <a:ext cx="6589707" cy="1329443"/>
          </a:xfrm>
        </p:spPr>
        <p:txBody>
          <a:bodyPr vert="horz" lIns="91440" tIns="45720" rIns="91440" bIns="45720" rtlCol="0">
            <a:normAutofit/>
          </a:bodyPr>
          <a:lstStyle/>
          <a:p>
            <a:pPr algn="r"/>
            <a:endParaRPr lang="en-US" sz="2400" kern="1200">
              <a:solidFill>
                <a:srgbClr val="FFFFFF"/>
              </a:solidFill>
              <a:latin typeface="+mn-lt"/>
              <a:ea typeface="+mn-ea"/>
              <a:cs typeface="+mn-cs"/>
            </a:endParaRPr>
          </a:p>
        </p:txBody>
      </p:sp>
      <p:cxnSp>
        <p:nvCxnSpPr>
          <p:cNvPr id="12" name="Straight Connector 11">
            <a:extLst>
              <a:ext uri="{FF2B5EF4-FFF2-40B4-BE49-F238E27FC236}">
                <a16:creationId xmlns:a16="http://schemas.microsoft.com/office/drawing/2014/main" id="{266A0658-1CC4-4B0D-AAB7-A702286AF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A04F1504-431A-4D86-9091-AE7E4B333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EA804283-B929-4503-802F-4585376E2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Oval 17">
            <a:extLst>
              <a:ext uri="{FF2B5EF4-FFF2-40B4-BE49-F238E27FC236}">
                <a16:creationId xmlns:a16="http://schemas.microsoft.com/office/drawing/2014/main" id="{AD3811F5-514E-49A4-B382-673ED228A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067AD921-1CEE-4C1B-9AA3-C66D908DD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C36A08F5-3B56-47C5-A371-9187BE56E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686502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0402058B-F785-DEEF-9EED-867129BDDB5A}"/>
              </a:ext>
            </a:extLst>
          </p:cNvPr>
          <p:cNvSpPr txBox="1"/>
          <p:nvPr/>
        </p:nvSpPr>
        <p:spPr>
          <a:xfrm>
            <a:off x="4488873" y="309479"/>
            <a:ext cx="1874982" cy="369332"/>
          </a:xfrm>
          <a:prstGeom prst="rect">
            <a:avLst/>
          </a:prstGeom>
          <a:noFill/>
        </p:spPr>
        <p:txBody>
          <a:bodyPr wrap="square">
            <a:spAutoFit/>
          </a:bodyPr>
          <a:lstStyle/>
          <a:p>
            <a:r>
              <a:rPr lang="fr-FR" sz="1800" dirty="0">
                <a:effectLst/>
                <a:latin typeface="Times New Roman" panose="02020603050405020304" pitchFamily="18" charset="0"/>
                <a:ea typeface="Times New Roman" panose="02020603050405020304" pitchFamily="18" charset="0"/>
              </a:rPr>
              <a:t>Article L2212-2 </a:t>
            </a:r>
            <a:endParaRPr lang="fr-FR" dirty="0"/>
          </a:p>
        </p:txBody>
      </p:sp>
      <p:sp>
        <p:nvSpPr>
          <p:cNvPr id="5" name="ZoneTexte 4">
            <a:extLst>
              <a:ext uri="{FF2B5EF4-FFF2-40B4-BE49-F238E27FC236}">
                <a16:creationId xmlns:a16="http://schemas.microsoft.com/office/drawing/2014/main" id="{D6BF028E-823A-A4DD-52B9-52BC74025AC2}"/>
              </a:ext>
            </a:extLst>
          </p:cNvPr>
          <p:cNvSpPr txBox="1"/>
          <p:nvPr/>
        </p:nvSpPr>
        <p:spPr>
          <a:xfrm>
            <a:off x="1819563" y="1516670"/>
            <a:ext cx="8044873" cy="374077"/>
          </a:xfrm>
          <a:prstGeom prst="rect">
            <a:avLst/>
          </a:prstGeom>
          <a:noFill/>
        </p:spPr>
        <p:txBody>
          <a:bodyPr wrap="square">
            <a:spAutoFit/>
          </a:bodyPr>
          <a:lstStyle/>
          <a:p>
            <a:pPr>
              <a:lnSpc>
                <a:spcPct val="107000"/>
              </a:lnSpc>
              <a:spcAft>
                <a:spcPts val="800"/>
              </a:spcAft>
            </a:pPr>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L'interruption volontaire d'une grossesse ne peut être pratiquée que par un médecin.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ZoneTexte 6">
            <a:extLst>
              <a:ext uri="{FF2B5EF4-FFF2-40B4-BE49-F238E27FC236}">
                <a16:creationId xmlns:a16="http://schemas.microsoft.com/office/drawing/2014/main" id="{C19F9042-C9FC-AC01-4FFA-3B2DC23EB1F5}"/>
              </a:ext>
            </a:extLst>
          </p:cNvPr>
          <p:cNvSpPr txBox="1"/>
          <p:nvPr/>
        </p:nvSpPr>
        <p:spPr>
          <a:xfrm>
            <a:off x="683491" y="4198219"/>
            <a:ext cx="10825018" cy="923330"/>
          </a:xfrm>
          <a:prstGeom prst="rect">
            <a:avLst/>
          </a:prstGeom>
          <a:noFill/>
        </p:spPr>
        <p:txBody>
          <a:bodyPr wrap="square">
            <a:spAutoFit/>
          </a:bodyPr>
          <a:lstStyle/>
          <a:p>
            <a:r>
              <a:rPr lang="fr-FR" b="0" i="0" dirty="0">
                <a:solidFill>
                  <a:srgbClr val="000000"/>
                </a:solidFill>
                <a:effectLst/>
                <a:latin typeface="sourcesanspro"/>
              </a:rPr>
              <a:t>L'interruption volontaire d'une grossesse ne peut être pratiquée que par un médecin </a:t>
            </a:r>
            <a:r>
              <a:rPr lang="fr-FR" b="0" i="0" dirty="0">
                <a:solidFill>
                  <a:srgbClr val="000000"/>
                </a:solidFill>
                <a:effectLst/>
                <a:highlight>
                  <a:srgbClr val="FFFF00"/>
                </a:highlight>
                <a:latin typeface="sourcesanspro"/>
              </a:rPr>
              <a:t>ou par une sage-femme, profession médicale à part entière, quel que soit le lieu où elle exerce. Lorsqu'une sage-femme la réalise par voie chirurgicale, cette interruption ne peut avoir lieu que dans un établissement de santé.</a:t>
            </a:r>
            <a:endParaRPr lang="fr-FR" dirty="0">
              <a:highlight>
                <a:srgbClr val="FFFF00"/>
              </a:highlight>
            </a:endParaRPr>
          </a:p>
        </p:txBody>
      </p:sp>
      <p:sp>
        <p:nvSpPr>
          <p:cNvPr id="8" name="Flèche : bas 7">
            <a:extLst>
              <a:ext uri="{FF2B5EF4-FFF2-40B4-BE49-F238E27FC236}">
                <a16:creationId xmlns:a16="http://schemas.microsoft.com/office/drawing/2014/main" id="{1E061D1F-F8F6-3359-796E-6D6D29368FCA}"/>
              </a:ext>
            </a:extLst>
          </p:cNvPr>
          <p:cNvSpPr/>
          <p:nvPr/>
        </p:nvSpPr>
        <p:spPr>
          <a:xfrm>
            <a:off x="5588000" y="2429164"/>
            <a:ext cx="508000" cy="12838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20405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5B97239-2685-48C8-8104-1D4E4E383D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Image 8" descr="Une image contenant carte&#10;&#10;Description générée automatiquement">
            <a:extLst>
              <a:ext uri="{FF2B5EF4-FFF2-40B4-BE49-F238E27FC236}">
                <a16:creationId xmlns:a16="http://schemas.microsoft.com/office/drawing/2014/main" id="{9444F27C-A196-4BAA-DC24-EC693E85D82C}"/>
              </a:ext>
            </a:extLst>
          </p:cNvPr>
          <p:cNvPicPr>
            <a:picLocks noChangeAspect="1"/>
          </p:cNvPicPr>
          <p:nvPr/>
        </p:nvPicPr>
        <p:blipFill rotWithShape="1">
          <a:blip r:embed="rId2">
            <a:extLst>
              <a:ext uri="{28A0092B-C50C-407E-A947-70E740481C1C}">
                <a14:useLocalDpi xmlns:a14="http://schemas.microsoft.com/office/drawing/2010/main" val="0"/>
              </a:ext>
            </a:extLst>
          </a:blip>
          <a:srcRect t="12302" r="-2" b="19225"/>
          <a:stretch/>
        </p:blipFill>
        <p:spPr>
          <a:xfrm>
            <a:off x="321734" y="321733"/>
            <a:ext cx="5674894" cy="3030842"/>
          </a:xfrm>
          <a:prstGeom prst="rect">
            <a:avLst/>
          </a:prstGeom>
        </p:spPr>
      </p:pic>
      <p:pic>
        <p:nvPicPr>
          <p:cNvPr id="5" name="Image 4" descr="Une image contenant carte&#10;&#10;Description générée automatiquement">
            <a:extLst>
              <a:ext uri="{FF2B5EF4-FFF2-40B4-BE49-F238E27FC236}">
                <a16:creationId xmlns:a16="http://schemas.microsoft.com/office/drawing/2014/main" id="{150B0ED9-B9CC-E0EF-8144-1601C274CEF4}"/>
              </a:ext>
            </a:extLst>
          </p:cNvPr>
          <p:cNvPicPr>
            <a:picLocks noChangeAspect="1"/>
          </p:cNvPicPr>
          <p:nvPr/>
        </p:nvPicPr>
        <p:blipFill rotWithShape="1">
          <a:blip r:embed="rId3">
            <a:extLst>
              <a:ext uri="{28A0092B-C50C-407E-A947-70E740481C1C}">
                <a14:useLocalDpi xmlns:a14="http://schemas.microsoft.com/office/drawing/2010/main" val="0"/>
              </a:ext>
            </a:extLst>
          </a:blip>
          <a:srcRect t="4565" r="-4" b="-4"/>
          <a:stretch/>
        </p:blipFill>
        <p:spPr>
          <a:xfrm>
            <a:off x="321735" y="3524289"/>
            <a:ext cx="2676579" cy="2776517"/>
          </a:xfrm>
          <a:prstGeom prst="rect">
            <a:avLst/>
          </a:prstGeom>
        </p:spPr>
      </p:pic>
      <p:pic>
        <p:nvPicPr>
          <p:cNvPr id="7" name="Image 6" descr="Une image contenant carte&#10;&#10;Description générée automatiquement">
            <a:extLst>
              <a:ext uri="{FF2B5EF4-FFF2-40B4-BE49-F238E27FC236}">
                <a16:creationId xmlns:a16="http://schemas.microsoft.com/office/drawing/2014/main" id="{96742F4C-B6F0-53B5-5D77-D123C2CB20AB}"/>
              </a:ext>
            </a:extLst>
          </p:cNvPr>
          <p:cNvPicPr>
            <a:picLocks noChangeAspect="1"/>
          </p:cNvPicPr>
          <p:nvPr/>
        </p:nvPicPr>
        <p:blipFill rotWithShape="1">
          <a:blip r:embed="rId4">
            <a:extLst>
              <a:ext uri="{28A0092B-C50C-407E-A947-70E740481C1C}">
                <a14:useLocalDpi xmlns:a14="http://schemas.microsoft.com/office/drawing/2010/main" val="0"/>
              </a:ext>
            </a:extLst>
          </a:blip>
          <a:srcRect l="39" r="15695" b="3"/>
          <a:stretch/>
        </p:blipFill>
        <p:spPr>
          <a:xfrm>
            <a:off x="3159553" y="3514855"/>
            <a:ext cx="2837076" cy="2785951"/>
          </a:xfrm>
          <a:prstGeom prst="rect">
            <a:avLst/>
          </a:prstGeom>
        </p:spPr>
      </p:pic>
      <p:pic>
        <p:nvPicPr>
          <p:cNvPr id="3" name="Image 2" descr="Une image contenant carte&#10;&#10;Description générée automatiquement">
            <a:extLst>
              <a:ext uri="{FF2B5EF4-FFF2-40B4-BE49-F238E27FC236}">
                <a16:creationId xmlns:a16="http://schemas.microsoft.com/office/drawing/2014/main" id="{B882AC25-46A8-9BF2-2F53-8EC87F136587}"/>
              </a:ext>
            </a:extLst>
          </p:cNvPr>
          <p:cNvPicPr>
            <a:picLocks noChangeAspect="1"/>
          </p:cNvPicPr>
          <p:nvPr/>
        </p:nvPicPr>
        <p:blipFill rotWithShape="1">
          <a:blip r:embed="rId5">
            <a:extLst>
              <a:ext uri="{28A0092B-C50C-407E-A947-70E740481C1C}">
                <a14:useLocalDpi xmlns:a14="http://schemas.microsoft.com/office/drawing/2010/main" val="0"/>
              </a:ext>
            </a:extLst>
          </a:blip>
          <a:srcRect l="6511" r="-2" b="-2"/>
          <a:stretch/>
        </p:blipFill>
        <p:spPr>
          <a:xfrm>
            <a:off x="6195373" y="321733"/>
            <a:ext cx="5674892" cy="5979074"/>
          </a:xfrm>
          <a:prstGeom prst="rect">
            <a:avLst/>
          </a:prstGeom>
        </p:spPr>
      </p:pic>
    </p:spTree>
    <p:extLst>
      <p:ext uri="{BB962C8B-B14F-4D97-AF65-F5344CB8AC3E}">
        <p14:creationId xmlns:p14="http://schemas.microsoft.com/office/powerpoint/2010/main" val="21309082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a:extLst>
              <a:ext uri="{FF2B5EF4-FFF2-40B4-BE49-F238E27FC236}">
                <a16:creationId xmlns:a16="http://schemas.microsoft.com/office/drawing/2014/main" id="{98F517D3-82C0-BABB-48E0-37146A2E6B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12192000" cy="6843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82199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DC90D28-7CD7-BE30-3BD7-C74F137183F5}"/>
              </a:ext>
            </a:extLst>
          </p:cNvPr>
          <p:cNvSpPr txBox="1"/>
          <p:nvPr/>
        </p:nvSpPr>
        <p:spPr>
          <a:xfrm>
            <a:off x="128424" y="185893"/>
            <a:ext cx="1503938" cy="276999"/>
          </a:xfrm>
          <a:prstGeom prst="rect">
            <a:avLst/>
          </a:prstGeom>
          <a:solidFill>
            <a:schemeClr val="accent4">
              <a:lumMod val="20000"/>
              <a:lumOff val="80000"/>
            </a:schemeClr>
          </a:solidFill>
        </p:spPr>
        <p:txBody>
          <a:bodyPr wrap="none" rtlCol="0">
            <a:spAutoFit/>
          </a:bodyPr>
          <a:lstStyle/>
          <a:p>
            <a:r>
              <a:rPr lang="fr-FR" sz="1200" dirty="0">
                <a:latin typeface="Comic Sans MS" panose="030F0702030302020204" pitchFamily="66" charset="0"/>
              </a:rPr>
              <a:t>France avant 1975</a:t>
            </a:r>
          </a:p>
        </p:txBody>
      </p:sp>
      <p:sp>
        <p:nvSpPr>
          <p:cNvPr id="6" name="ZoneTexte 5">
            <a:extLst>
              <a:ext uri="{FF2B5EF4-FFF2-40B4-BE49-F238E27FC236}">
                <a16:creationId xmlns:a16="http://schemas.microsoft.com/office/drawing/2014/main" id="{6E1C3AAB-3CC2-15AE-FDE1-F1A6B7B220AF}"/>
              </a:ext>
            </a:extLst>
          </p:cNvPr>
          <p:cNvSpPr txBox="1"/>
          <p:nvPr/>
        </p:nvSpPr>
        <p:spPr>
          <a:xfrm>
            <a:off x="9979012" y="177759"/>
            <a:ext cx="898003" cy="276999"/>
          </a:xfrm>
          <a:prstGeom prst="rect">
            <a:avLst/>
          </a:prstGeom>
          <a:solidFill>
            <a:schemeClr val="accent4">
              <a:lumMod val="20000"/>
              <a:lumOff val="80000"/>
            </a:schemeClr>
          </a:solidFill>
        </p:spPr>
        <p:txBody>
          <a:bodyPr wrap="none" rtlCol="0">
            <a:spAutoFit/>
          </a:bodyPr>
          <a:lstStyle/>
          <a:p>
            <a:r>
              <a:rPr lang="fr-FR" sz="1200" dirty="0">
                <a:latin typeface="Comic Sans MS" panose="030F0702030302020204" pitchFamily="66" charset="0"/>
              </a:rPr>
              <a:t>Argentine</a:t>
            </a:r>
          </a:p>
        </p:txBody>
      </p:sp>
      <p:sp>
        <p:nvSpPr>
          <p:cNvPr id="8" name="ZoneTexte 7">
            <a:extLst>
              <a:ext uri="{FF2B5EF4-FFF2-40B4-BE49-F238E27FC236}">
                <a16:creationId xmlns:a16="http://schemas.microsoft.com/office/drawing/2014/main" id="{DC145803-08C8-331B-3D65-B5B6EB7DB952}"/>
              </a:ext>
            </a:extLst>
          </p:cNvPr>
          <p:cNvSpPr txBox="1"/>
          <p:nvPr/>
        </p:nvSpPr>
        <p:spPr>
          <a:xfrm>
            <a:off x="166736" y="3941689"/>
            <a:ext cx="713657" cy="276999"/>
          </a:xfrm>
          <a:prstGeom prst="rect">
            <a:avLst/>
          </a:prstGeom>
          <a:solidFill>
            <a:schemeClr val="accent4">
              <a:lumMod val="20000"/>
              <a:lumOff val="80000"/>
            </a:schemeClr>
          </a:solidFill>
        </p:spPr>
        <p:txBody>
          <a:bodyPr wrap="none" rtlCol="0">
            <a:spAutoFit/>
          </a:bodyPr>
          <a:lstStyle/>
          <a:p>
            <a:r>
              <a:rPr lang="fr-FR" sz="1200" dirty="0">
                <a:latin typeface="Comic Sans MS" panose="030F0702030302020204" pitchFamily="66" charset="0"/>
              </a:rPr>
              <a:t>Pologne</a:t>
            </a:r>
          </a:p>
        </p:txBody>
      </p:sp>
      <p:graphicFrame>
        <p:nvGraphicFramePr>
          <p:cNvPr id="2" name="Tableau 3">
            <a:extLst>
              <a:ext uri="{FF2B5EF4-FFF2-40B4-BE49-F238E27FC236}">
                <a16:creationId xmlns:a16="http://schemas.microsoft.com/office/drawing/2014/main" id="{9D18EA11-1A23-C9FA-F293-96493D7BCA11}"/>
              </a:ext>
            </a:extLst>
          </p:cNvPr>
          <p:cNvGraphicFramePr>
            <a:graphicFrameLocks noGrp="1"/>
          </p:cNvGraphicFramePr>
          <p:nvPr/>
        </p:nvGraphicFramePr>
        <p:xfrm>
          <a:off x="2032000" y="719665"/>
          <a:ext cx="8128000" cy="1812519"/>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047203408"/>
                    </a:ext>
                  </a:extLst>
                </a:gridCol>
                <a:gridCol w="4064000">
                  <a:extLst>
                    <a:ext uri="{9D8B030D-6E8A-4147-A177-3AD203B41FA5}">
                      <a16:colId xmlns:a16="http://schemas.microsoft.com/office/drawing/2014/main" val="790303750"/>
                    </a:ext>
                  </a:extLst>
                </a:gridCol>
              </a:tblGrid>
              <a:tr h="1812519">
                <a:tc>
                  <a:txBody>
                    <a:bodyPr/>
                    <a:lstStyle/>
                    <a:p>
                      <a:endParaRPr lang="fr-FR" dirty="0"/>
                    </a:p>
                  </a:txBody>
                  <a:tcPr>
                    <a:noFill/>
                  </a:tcPr>
                </a:tc>
                <a:tc>
                  <a:txBody>
                    <a:bodyPr/>
                    <a:lstStyle/>
                    <a:p>
                      <a:endParaRPr lang="fr-FR" dirty="0"/>
                    </a:p>
                  </a:txBody>
                  <a:tcPr>
                    <a:noFill/>
                  </a:tcPr>
                </a:tc>
                <a:extLst>
                  <a:ext uri="{0D108BD9-81ED-4DB2-BD59-A6C34878D82A}">
                    <a16:rowId xmlns:a16="http://schemas.microsoft.com/office/drawing/2014/main" val="614379026"/>
                  </a:ext>
                </a:extLst>
              </a:tr>
            </a:tbl>
          </a:graphicData>
        </a:graphic>
      </p:graphicFrame>
      <p:sp>
        <p:nvSpPr>
          <p:cNvPr id="10" name="Rectangle 9">
            <a:extLst>
              <a:ext uri="{FF2B5EF4-FFF2-40B4-BE49-F238E27FC236}">
                <a16:creationId xmlns:a16="http://schemas.microsoft.com/office/drawing/2014/main" id="{4FF7C06C-7D68-D909-957C-1D2CF5F655FC}"/>
              </a:ext>
            </a:extLst>
          </p:cNvPr>
          <p:cNvSpPr/>
          <p:nvPr/>
        </p:nvSpPr>
        <p:spPr>
          <a:xfrm>
            <a:off x="880393" y="462892"/>
            <a:ext cx="9879204" cy="3143657"/>
          </a:xfrm>
          <a:prstGeom prst="rect">
            <a:avLst/>
          </a:prstGeom>
          <a:solidFill>
            <a:srgbClr val="BEE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E299AC5E-0694-4A41-404C-78A65D16DE38}"/>
              </a:ext>
            </a:extLst>
          </p:cNvPr>
          <p:cNvPicPr>
            <a:picLocks noChangeAspect="1"/>
          </p:cNvPicPr>
          <p:nvPr/>
        </p:nvPicPr>
        <p:blipFill>
          <a:blip r:embed="rId3"/>
          <a:stretch>
            <a:fillRect/>
          </a:stretch>
        </p:blipFill>
        <p:spPr>
          <a:xfrm>
            <a:off x="5960627" y="615367"/>
            <a:ext cx="4702670" cy="2911604"/>
          </a:xfrm>
          <a:prstGeom prst="rect">
            <a:avLst/>
          </a:prstGeom>
        </p:spPr>
      </p:pic>
      <p:pic>
        <p:nvPicPr>
          <p:cNvPr id="3" name="Image 2">
            <a:extLst>
              <a:ext uri="{FF2B5EF4-FFF2-40B4-BE49-F238E27FC236}">
                <a16:creationId xmlns:a16="http://schemas.microsoft.com/office/drawing/2014/main" id="{E47770F4-BBFC-B6E0-A849-F4BF15055752}"/>
              </a:ext>
            </a:extLst>
          </p:cNvPr>
          <p:cNvPicPr>
            <a:picLocks noChangeAspect="1"/>
          </p:cNvPicPr>
          <p:nvPr/>
        </p:nvPicPr>
        <p:blipFill>
          <a:blip r:embed="rId4"/>
          <a:stretch>
            <a:fillRect/>
          </a:stretch>
        </p:blipFill>
        <p:spPr>
          <a:xfrm>
            <a:off x="997812" y="615367"/>
            <a:ext cx="4814298" cy="2911604"/>
          </a:xfrm>
          <a:prstGeom prst="rect">
            <a:avLst/>
          </a:prstGeom>
        </p:spPr>
      </p:pic>
      <p:sp>
        <p:nvSpPr>
          <p:cNvPr id="14" name="Rectangle 13">
            <a:extLst>
              <a:ext uri="{FF2B5EF4-FFF2-40B4-BE49-F238E27FC236}">
                <a16:creationId xmlns:a16="http://schemas.microsoft.com/office/drawing/2014/main" id="{5E938ACC-6128-A3DD-5192-5ACE7E8E33AF}"/>
              </a:ext>
            </a:extLst>
          </p:cNvPr>
          <p:cNvSpPr/>
          <p:nvPr/>
        </p:nvSpPr>
        <p:spPr>
          <a:xfrm>
            <a:off x="880394" y="3759024"/>
            <a:ext cx="9879204" cy="3061124"/>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a:extLst>
              <a:ext uri="{FF2B5EF4-FFF2-40B4-BE49-F238E27FC236}">
                <a16:creationId xmlns:a16="http://schemas.microsoft.com/office/drawing/2014/main" id="{9124ADC0-F3D0-542B-D202-9E5BABE1C3FB}"/>
              </a:ext>
            </a:extLst>
          </p:cNvPr>
          <p:cNvPicPr>
            <a:picLocks noChangeAspect="1"/>
          </p:cNvPicPr>
          <p:nvPr/>
        </p:nvPicPr>
        <p:blipFill>
          <a:blip r:embed="rId5"/>
          <a:stretch>
            <a:fillRect/>
          </a:stretch>
        </p:blipFill>
        <p:spPr>
          <a:xfrm>
            <a:off x="997811" y="3898760"/>
            <a:ext cx="4806274" cy="2851179"/>
          </a:xfrm>
          <a:prstGeom prst="rect">
            <a:avLst/>
          </a:prstGeom>
        </p:spPr>
      </p:pic>
      <p:pic>
        <p:nvPicPr>
          <p:cNvPr id="12" name="Image 11">
            <a:extLst>
              <a:ext uri="{FF2B5EF4-FFF2-40B4-BE49-F238E27FC236}">
                <a16:creationId xmlns:a16="http://schemas.microsoft.com/office/drawing/2014/main" id="{4FE89712-CC11-574A-7C90-183D17AE12CB}"/>
              </a:ext>
            </a:extLst>
          </p:cNvPr>
          <p:cNvPicPr>
            <a:picLocks noChangeAspect="1"/>
          </p:cNvPicPr>
          <p:nvPr/>
        </p:nvPicPr>
        <p:blipFill>
          <a:blip r:embed="rId6"/>
          <a:stretch>
            <a:fillRect/>
          </a:stretch>
        </p:blipFill>
        <p:spPr>
          <a:xfrm>
            <a:off x="5960627" y="3898760"/>
            <a:ext cx="4702670" cy="2851179"/>
          </a:xfrm>
          <a:prstGeom prst="rect">
            <a:avLst/>
          </a:prstGeom>
        </p:spPr>
      </p:pic>
      <p:sp>
        <p:nvSpPr>
          <p:cNvPr id="13" name="ZoneTexte 12">
            <a:extLst>
              <a:ext uri="{FF2B5EF4-FFF2-40B4-BE49-F238E27FC236}">
                <a16:creationId xmlns:a16="http://schemas.microsoft.com/office/drawing/2014/main" id="{44E202C7-7AF5-D7F7-BE50-D8B64FFA744F}"/>
              </a:ext>
            </a:extLst>
          </p:cNvPr>
          <p:cNvSpPr txBox="1"/>
          <p:nvPr/>
        </p:nvSpPr>
        <p:spPr>
          <a:xfrm>
            <a:off x="10877015" y="3895104"/>
            <a:ext cx="938077" cy="276999"/>
          </a:xfrm>
          <a:prstGeom prst="rect">
            <a:avLst/>
          </a:prstGeom>
          <a:solidFill>
            <a:schemeClr val="accent4">
              <a:lumMod val="20000"/>
              <a:lumOff val="80000"/>
            </a:schemeClr>
          </a:solidFill>
        </p:spPr>
        <p:txBody>
          <a:bodyPr wrap="none" rtlCol="0">
            <a:spAutoFit/>
          </a:bodyPr>
          <a:lstStyle/>
          <a:p>
            <a:r>
              <a:rPr lang="fr-FR" sz="1200" dirty="0">
                <a:latin typeface="Comic Sans MS" panose="030F0702030302020204" pitchFamily="66" charset="0"/>
              </a:rPr>
              <a:t>Etats Unis</a:t>
            </a:r>
          </a:p>
        </p:txBody>
      </p:sp>
    </p:spTree>
    <p:extLst>
      <p:ext uri="{BB962C8B-B14F-4D97-AF65-F5344CB8AC3E}">
        <p14:creationId xmlns:p14="http://schemas.microsoft.com/office/powerpoint/2010/main" val="4241213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94F2263-A50C-06A8-9B53-9178793B25C9}"/>
              </a:ext>
            </a:extLst>
          </p:cNvPr>
          <p:cNvPicPr>
            <a:picLocks noChangeAspect="1"/>
          </p:cNvPicPr>
          <p:nvPr/>
        </p:nvPicPr>
        <p:blipFill>
          <a:blip r:embed="rId3"/>
          <a:stretch>
            <a:fillRect/>
          </a:stretch>
        </p:blipFill>
        <p:spPr>
          <a:xfrm>
            <a:off x="171584" y="4164321"/>
            <a:ext cx="1890454" cy="839511"/>
          </a:xfrm>
          <a:prstGeom prst="rect">
            <a:avLst/>
          </a:prstGeom>
        </p:spPr>
      </p:pic>
      <p:pic>
        <p:nvPicPr>
          <p:cNvPr id="9" name="Image 8">
            <a:extLst>
              <a:ext uri="{FF2B5EF4-FFF2-40B4-BE49-F238E27FC236}">
                <a16:creationId xmlns:a16="http://schemas.microsoft.com/office/drawing/2014/main" id="{C9894374-970D-3ADB-CD18-F45FFE51C4B1}"/>
              </a:ext>
            </a:extLst>
          </p:cNvPr>
          <p:cNvPicPr>
            <a:picLocks noChangeAspect="1"/>
          </p:cNvPicPr>
          <p:nvPr/>
        </p:nvPicPr>
        <p:blipFill>
          <a:blip r:embed="rId4"/>
          <a:stretch>
            <a:fillRect/>
          </a:stretch>
        </p:blipFill>
        <p:spPr>
          <a:xfrm>
            <a:off x="926963" y="5240446"/>
            <a:ext cx="2388433" cy="655891"/>
          </a:xfrm>
          <a:prstGeom prst="rect">
            <a:avLst/>
          </a:prstGeom>
        </p:spPr>
      </p:pic>
      <p:pic>
        <p:nvPicPr>
          <p:cNvPr id="11" name="Image 10">
            <a:extLst>
              <a:ext uri="{FF2B5EF4-FFF2-40B4-BE49-F238E27FC236}">
                <a16:creationId xmlns:a16="http://schemas.microsoft.com/office/drawing/2014/main" id="{F1224F2E-A4F2-DF92-57D8-945884D85C79}"/>
              </a:ext>
            </a:extLst>
          </p:cNvPr>
          <p:cNvPicPr>
            <a:picLocks noChangeAspect="1"/>
          </p:cNvPicPr>
          <p:nvPr/>
        </p:nvPicPr>
        <p:blipFill>
          <a:blip r:embed="rId5"/>
          <a:stretch>
            <a:fillRect/>
          </a:stretch>
        </p:blipFill>
        <p:spPr>
          <a:xfrm>
            <a:off x="631531" y="215835"/>
            <a:ext cx="3241662" cy="1702143"/>
          </a:xfrm>
          <a:prstGeom prst="rect">
            <a:avLst/>
          </a:prstGeom>
        </p:spPr>
      </p:pic>
      <p:pic>
        <p:nvPicPr>
          <p:cNvPr id="13" name="Image 12">
            <a:extLst>
              <a:ext uri="{FF2B5EF4-FFF2-40B4-BE49-F238E27FC236}">
                <a16:creationId xmlns:a16="http://schemas.microsoft.com/office/drawing/2014/main" id="{CBF3FFE9-0DD2-E9E2-E0EB-2F4E8C97C356}"/>
              </a:ext>
            </a:extLst>
          </p:cNvPr>
          <p:cNvPicPr>
            <a:picLocks noChangeAspect="1"/>
          </p:cNvPicPr>
          <p:nvPr/>
        </p:nvPicPr>
        <p:blipFill>
          <a:blip r:embed="rId6"/>
          <a:stretch>
            <a:fillRect/>
          </a:stretch>
        </p:blipFill>
        <p:spPr>
          <a:xfrm rot="19984958">
            <a:off x="218181" y="2705236"/>
            <a:ext cx="3410426" cy="476316"/>
          </a:xfrm>
          <a:prstGeom prst="rect">
            <a:avLst/>
          </a:prstGeom>
        </p:spPr>
      </p:pic>
      <p:pic>
        <p:nvPicPr>
          <p:cNvPr id="15" name="Image 14">
            <a:extLst>
              <a:ext uri="{FF2B5EF4-FFF2-40B4-BE49-F238E27FC236}">
                <a16:creationId xmlns:a16="http://schemas.microsoft.com/office/drawing/2014/main" id="{E4A60263-2D16-538E-09E2-07C78E934D4B}"/>
              </a:ext>
            </a:extLst>
          </p:cNvPr>
          <p:cNvPicPr>
            <a:picLocks noChangeAspect="1"/>
          </p:cNvPicPr>
          <p:nvPr/>
        </p:nvPicPr>
        <p:blipFill>
          <a:blip r:embed="rId7"/>
          <a:stretch>
            <a:fillRect/>
          </a:stretch>
        </p:blipFill>
        <p:spPr>
          <a:xfrm rot="21440394">
            <a:off x="9028384" y="3086254"/>
            <a:ext cx="2629604" cy="534423"/>
          </a:xfrm>
          <a:prstGeom prst="rect">
            <a:avLst/>
          </a:prstGeom>
        </p:spPr>
      </p:pic>
      <p:pic>
        <p:nvPicPr>
          <p:cNvPr id="19" name="Image 18">
            <a:extLst>
              <a:ext uri="{FF2B5EF4-FFF2-40B4-BE49-F238E27FC236}">
                <a16:creationId xmlns:a16="http://schemas.microsoft.com/office/drawing/2014/main" id="{CB978DEB-C282-1DF2-423D-C3E2FFFCD24B}"/>
              </a:ext>
            </a:extLst>
          </p:cNvPr>
          <p:cNvPicPr>
            <a:picLocks noChangeAspect="1"/>
          </p:cNvPicPr>
          <p:nvPr/>
        </p:nvPicPr>
        <p:blipFill>
          <a:blip r:embed="rId8"/>
          <a:stretch>
            <a:fillRect/>
          </a:stretch>
        </p:blipFill>
        <p:spPr>
          <a:xfrm>
            <a:off x="8849380" y="1422608"/>
            <a:ext cx="2734057" cy="990738"/>
          </a:xfrm>
          <a:prstGeom prst="rect">
            <a:avLst/>
          </a:prstGeom>
        </p:spPr>
      </p:pic>
      <p:pic>
        <p:nvPicPr>
          <p:cNvPr id="21" name="Image 20">
            <a:extLst>
              <a:ext uri="{FF2B5EF4-FFF2-40B4-BE49-F238E27FC236}">
                <a16:creationId xmlns:a16="http://schemas.microsoft.com/office/drawing/2014/main" id="{CFDF21E9-3BD9-6903-A5EB-F7B0E61DB5C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458672">
            <a:off x="10537702" y="383263"/>
            <a:ext cx="1231694" cy="515592"/>
          </a:xfrm>
          <a:prstGeom prst="rect">
            <a:avLst/>
          </a:prstGeom>
        </p:spPr>
      </p:pic>
      <p:pic>
        <p:nvPicPr>
          <p:cNvPr id="23" name="Picture 2">
            <a:extLst>
              <a:ext uri="{FF2B5EF4-FFF2-40B4-BE49-F238E27FC236}">
                <a16:creationId xmlns:a16="http://schemas.microsoft.com/office/drawing/2014/main" id="{A342D9A1-0DB5-3F43-8C33-97D51534883D}"/>
              </a:ext>
            </a:extLst>
          </p:cNvPr>
          <p:cNvPicPr>
            <a:picLocks noChangeAspect="1" noChangeArrowheads="1"/>
          </p:cNvPicPr>
          <p:nvPr/>
        </p:nvPicPr>
        <p:blipFill>
          <a:blip r:embed="rId10"/>
          <a:srcRect/>
          <a:stretch>
            <a:fillRect/>
          </a:stretch>
        </p:blipFill>
        <p:spPr bwMode="auto">
          <a:xfrm>
            <a:off x="8923670" y="351995"/>
            <a:ext cx="745089" cy="827876"/>
          </a:xfrm>
          <a:prstGeom prst="rect">
            <a:avLst/>
          </a:prstGeom>
          <a:noFill/>
          <a:ln w="9525">
            <a:noFill/>
            <a:miter lim="800000"/>
            <a:headEnd/>
            <a:tailEnd/>
          </a:ln>
          <a:effectLst/>
        </p:spPr>
      </p:pic>
      <p:pic>
        <p:nvPicPr>
          <p:cNvPr id="25" name="Image 24">
            <a:extLst>
              <a:ext uri="{FF2B5EF4-FFF2-40B4-BE49-F238E27FC236}">
                <a16:creationId xmlns:a16="http://schemas.microsoft.com/office/drawing/2014/main" id="{79C019E1-5516-E6E8-17A6-65B05E0F608A}"/>
              </a:ext>
            </a:extLst>
          </p:cNvPr>
          <p:cNvPicPr>
            <a:picLocks noChangeAspect="1"/>
          </p:cNvPicPr>
          <p:nvPr/>
        </p:nvPicPr>
        <p:blipFill>
          <a:blip r:embed="rId11"/>
          <a:stretch>
            <a:fillRect/>
          </a:stretch>
        </p:blipFill>
        <p:spPr>
          <a:xfrm rot="830246">
            <a:off x="10252288" y="3943163"/>
            <a:ext cx="1185989" cy="775767"/>
          </a:xfrm>
          <a:prstGeom prst="rect">
            <a:avLst/>
          </a:prstGeom>
        </p:spPr>
      </p:pic>
      <p:pic>
        <p:nvPicPr>
          <p:cNvPr id="27" name="Picture 2" descr="coronavirus covid -19 design 833599 - Telecharger Vectoriel Gratuit, Clipart  Graphique, Vecteur Dessins et Pictogramme Gratuit">
            <a:extLst>
              <a:ext uri="{FF2B5EF4-FFF2-40B4-BE49-F238E27FC236}">
                <a16:creationId xmlns:a16="http://schemas.microsoft.com/office/drawing/2014/main" id="{A44B3B02-998E-C5F7-4B1F-FA900FF5E58E}"/>
              </a:ext>
            </a:extLst>
          </p:cNvPr>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rot="19902317">
            <a:off x="8890092" y="5414013"/>
            <a:ext cx="1282218" cy="855881"/>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a:extLst>
              <a:ext uri="{FF2B5EF4-FFF2-40B4-BE49-F238E27FC236}">
                <a16:creationId xmlns:a16="http://schemas.microsoft.com/office/drawing/2014/main" id="{763C9EBB-D482-BFF9-27A6-252B29D7CDE2}"/>
              </a:ext>
            </a:extLst>
          </p:cNvPr>
          <p:cNvPicPr>
            <a:picLocks noChangeAspect="1"/>
          </p:cNvPicPr>
          <p:nvPr/>
        </p:nvPicPr>
        <p:blipFill>
          <a:blip r:embed="rId13"/>
          <a:stretch>
            <a:fillRect/>
          </a:stretch>
        </p:blipFill>
        <p:spPr>
          <a:xfrm>
            <a:off x="3943049" y="413916"/>
            <a:ext cx="4305901" cy="6030167"/>
          </a:xfrm>
          <a:prstGeom prst="rect">
            <a:avLst/>
          </a:prstGeom>
          <a:ln>
            <a:solidFill>
              <a:srgbClr val="336699"/>
            </a:solidFill>
          </a:ln>
        </p:spPr>
      </p:pic>
      <p:pic>
        <p:nvPicPr>
          <p:cNvPr id="3" name="Image 2">
            <a:extLst>
              <a:ext uri="{FF2B5EF4-FFF2-40B4-BE49-F238E27FC236}">
                <a16:creationId xmlns:a16="http://schemas.microsoft.com/office/drawing/2014/main" id="{E8B392AF-A558-3527-2196-730B367DD5DB}"/>
              </a:ext>
            </a:extLst>
          </p:cNvPr>
          <p:cNvPicPr>
            <a:picLocks noChangeAspect="1"/>
          </p:cNvPicPr>
          <p:nvPr/>
        </p:nvPicPr>
        <p:blipFill>
          <a:blip r:embed="rId14"/>
          <a:stretch>
            <a:fillRect/>
          </a:stretch>
        </p:blipFill>
        <p:spPr>
          <a:xfrm rot="1399657">
            <a:off x="10861102" y="5577336"/>
            <a:ext cx="816688" cy="493670"/>
          </a:xfrm>
          <a:prstGeom prst="rect">
            <a:avLst/>
          </a:prstGeom>
        </p:spPr>
      </p:pic>
      <p:pic>
        <p:nvPicPr>
          <p:cNvPr id="7" name="Image 6">
            <a:extLst>
              <a:ext uri="{FF2B5EF4-FFF2-40B4-BE49-F238E27FC236}">
                <a16:creationId xmlns:a16="http://schemas.microsoft.com/office/drawing/2014/main" id="{63F8F56B-3A16-02A5-1988-3E2008825AC7}"/>
              </a:ext>
            </a:extLst>
          </p:cNvPr>
          <p:cNvPicPr>
            <a:picLocks noChangeAspect="1"/>
          </p:cNvPicPr>
          <p:nvPr/>
        </p:nvPicPr>
        <p:blipFill>
          <a:blip r:embed="rId15"/>
          <a:stretch>
            <a:fillRect/>
          </a:stretch>
        </p:blipFill>
        <p:spPr>
          <a:xfrm>
            <a:off x="8876603" y="4511617"/>
            <a:ext cx="1281550" cy="455130"/>
          </a:xfrm>
          <a:prstGeom prst="rect">
            <a:avLst/>
          </a:prstGeom>
        </p:spPr>
      </p:pic>
      <p:pic>
        <p:nvPicPr>
          <p:cNvPr id="10" name="Image 9">
            <a:extLst>
              <a:ext uri="{FF2B5EF4-FFF2-40B4-BE49-F238E27FC236}">
                <a16:creationId xmlns:a16="http://schemas.microsoft.com/office/drawing/2014/main" id="{F4678B39-7842-41EA-0D3A-EEAEC2C3E648}"/>
              </a:ext>
            </a:extLst>
          </p:cNvPr>
          <p:cNvPicPr>
            <a:picLocks noChangeAspect="1"/>
          </p:cNvPicPr>
          <p:nvPr/>
        </p:nvPicPr>
        <p:blipFill>
          <a:blip r:embed="rId16"/>
          <a:stretch>
            <a:fillRect/>
          </a:stretch>
        </p:blipFill>
        <p:spPr>
          <a:xfrm rot="19938212">
            <a:off x="335001" y="2725383"/>
            <a:ext cx="1165667" cy="459019"/>
          </a:xfrm>
          <a:prstGeom prst="rect">
            <a:avLst/>
          </a:prstGeom>
        </p:spPr>
      </p:pic>
    </p:spTree>
    <p:extLst>
      <p:ext uri="{BB962C8B-B14F-4D97-AF65-F5344CB8AC3E}">
        <p14:creationId xmlns:p14="http://schemas.microsoft.com/office/powerpoint/2010/main" val="1028014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67BB73-FF6E-0F30-49F4-D43FC56ED8D8}"/>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5400"/>
              <a:t>L’allongement du délai légal</a:t>
            </a:r>
            <a:br>
              <a:rPr lang="en-US" sz="5400"/>
            </a:br>
            <a:endParaRPr lang="en-US" sz="5400"/>
          </a:p>
        </p:txBody>
      </p:sp>
      <p:sp>
        <p:nvSpPr>
          <p:cNvPr id="3" name="Espace réservé du texte 2">
            <a:extLst>
              <a:ext uri="{FF2B5EF4-FFF2-40B4-BE49-F238E27FC236}">
                <a16:creationId xmlns:a16="http://schemas.microsoft.com/office/drawing/2014/main" id="{6A057AFB-AF45-B601-CDF3-9C975E9C315A}"/>
              </a:ext>
            </a:extLst>
          </p:cNvPr>
          <p:cNvSpPr>
            <a:spLocks noGrp="1"/>
          </p:cNvSpPr>
          <p:nvPr>
            <p:ph type="body" idx="1"/>
          </p:nvPr>
        </p:nvSpPr>
        <p:spPr>
          <a:xfrm>
            <a:off x="7464612" y="4750893"/>
            <a:ext cx="4087305" cy="1147863"/>
          </a:xfrm>
        </p:spPr>
        <p:txBody>
          <a:bodyPr vert="horz" lIns="91440" tIns="45720" rIns="91440" bIns="45720" rtlCol="0" anchor="t">
            <a:normAutofit/>
          </a:bodyPr>
          <a:lstStyle/>
          <a:p>
            <a:endParaRPr lang="en-US" sz="2000">
              <a:solidFill>
                <a:schemeClr val="tx1"/>
              </a:solidFill>
            </a:endParaRPr>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Horloge et calendrier sur la table">
            <a:extLst>
              <a:ext uri="{FF2B5EF4-FFF2-40B4-BE49-F238E27FC236}">
                <a16:creationId xmlns:a16="http://schemas.microsoft.com/office/drawing/2014/main" id="{2DFA5A2B-E946-BF29-5B07-0EB8A661105C}"/>
              </a:ext>
            </a:extLst>
          </p:cNvPr>
          <p:cNvPicPr>
            <a:picLocks noChangeAspect="1"/>
          </p:cNvPicPr>
          <p:nvPr/>
        </p:nvPicPr>
        <p:blipFill rotWithShape="1">
          <a:blip r:embed="rId2"/>
          <a:srcRect l="31591" r="-1"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970075515"/>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Image 2" descr="Une image contenant carte&#10;&#10;Description générée automatiquement">
            <a:extLst>
              <a:ext uri="{FF2B5EF4-FFF2-40B4-BE49-F238E27FC236}">
                <a16:creationId xmlns:a16="http://schemas.microsoft.com/office/drawing/2014/main" id="{65A9B359-3BCC-4BFB-B374-55E21CA96636}"/>
              </a:ext>
            </a:extLst>
          </p:cNvPr>
          <p:cNvPicPr>
            <a:picLocks noChangeAspect="1"/>
          </p:cNvPicPr>
          <p:nvPr/>
        </p:nvPicPr>
        <p:blipFill rotWithShape="1">
          <a:blip r:embed="rId2">
            <a:extLst>
              <a:ext uri="{28A0092B-C50C-407E-A947-70E740481C1C}">
                <a14:useLocalDpi xmlns:a14="http://schemas.microsoft.com/office/drawing/2010/main" val="0"/>
              </a:ext>
            </a:extLst>
          </a:blip>
          <a:srcRect t="8561" r="-2" b="11168"/>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Tree>
    <p:extLst>
      <p:ext uri="{BB962C8B-B14F-4D97-AF65-F5344CB8AC3E}">
        <p14:creationId xmlns:p14="http://schemas.microsoft.com/office/powerpoint/2010/main" val="3778990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re 1">
            <a:extLst>
              <a:ext uri="{FF2B5EF4-FFF2-40B4-BE49-F238E27FC236}">
                <a16:creationId xmlns:a16="http://schemas.microsoft.com/office/drawing/2014/main" id="{85D0E660-2479-0346-7DB3-12A1415FF92D}"/>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Quels protocoles ? </a:t>
            </a:r>
          </a:p>
        </p:txBody>
      </p:sp>
      <p:pic>
        <p:nvPicPr>
          <p:cNvPr id="4" name="Picture 6" descr="Information about abortion care">
            <a:extLst>
              <a:ext uri="{FF2B5EF4-FFF2-40B4-BE49-F238E27FC236}">
                <a16:creationId xmlns:a16="http://schemas.microsoft.com/office/drawing/2014/main" id="{C37FEAD1-3251-F50E-ACD0-5AF29688B23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02428" y="1198051"/>
            <a:ext cx="7225748" cy="4461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5665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E90EB45-EEE9-4563-8179-65EF62AE0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a:extLst>
              <a:ext uri="{FF2B5EF4-FFF2-40B4-BE49-F238E27FC236}">
                <a16:creationId xmlns:a16="http://schemas.microsoft.com/office/drawing/2014/main" id="{EDC97FFC-56B0-2B22-22FE-20F16DAAA6C5}"/>
              </a:ext>
            </a:extLst>
          </p:cNvPr>
          <p:cNvPicPr>
            <a:picLocks noChangeAspect="1"/>
          </p:cNvPicPr>
          <p:nvPr/>
        </p:nvPicPr>
        <p:blipFill rotWithShape="1">
          <a:blip r:embed="rId2"/>
          <a:srcRect l="12295" r="-2" b="-2"/>
          <a:stretch/>
        </p:blipFill>
        <p:spPr>
          <a:xfrm>
            <a:off x="6297591" y="643467"/>
            <a:ext cx="5129783" cy="5571066"/>
          </a:xfrm>
          <a:prstGeom prst="rect">
            <a:avLst/>
          </a:prstGeom>
        </p:spPr>
      </p:pic>
      <p:sp>
        <p:nvSpPr>
          <p:cNvPr id="25" name="Rectangle 20">
            <a:extLst>
              <a:ext uri="{FF2B5EF4-FFF2-40B4-BE49-F238E27FC236}">
                <a16:creationId xmlns:a16="http://schemas.microsoft.com/office/drawing/2014/main" id="{23D0EF74-AD1E-4FD9-914D-8EC9058EB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 2">
            <a:extLst>
              <a:ext uri="{FF2B5EF4-FFF2-40B4-BE49-F238E27FC236}">
                <a16:creationId xmlns:a16="http://schemas.microsoft.com/office/drawing/2014/main" id="{1676C16C-23FE-38EC-C26E-AB2DC704A576}"/>
              </a:ext>
            </a:extLst>
          </p:cNvPr>
          <p:cNvPicPr>
            <a:picLocks noChangeAspect="1"/>
          </p:cNvPicPr>
          <p:nvPr/>
        </p:nvPicPr>
        <p:blipFill rotWithShape="1">
          <a:blip r:embed="rId3"/>
          <a:srcRect l="6991" r="2" b="2"/>
          <a:stretch/>
        </p:blipFill>
        <p:spPr>
          <a:xfrm>
            <a:off x="764631" y="643467"/>
            <a:ext cx="5129768" cy="5571066"/>
          </a:xfrm>
          <a:prstGeom prst="rect">
            <a:avLst/>
          </a:prstGeom>
        </p:spPr>
      </p:pic>
    </p:spTree>
    <p:extLst>
      <p:ext uri="{BB962C8B-B14F-4D97-AF65-F5344CB8AC3E}">
        <p14:creationId xmlns:p14="http://schemas.microsoft.com/office/powerpoint/2010/main" val="1250761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0C8EB67-EB89-F4BB-47BC-D0C04C2243CD}"/>
              </a:ext>
            </a:extLst>
          </p:cNvPr>
          <p:cNvSpPr>
            <a:spLocks noGrp="1"/>
          </p:cNvSpPr>
          <p:nvPr>
            <p:ph type="title"/>
          </p:nvPr>
        </p:nvSpPr>
        <p:spPr>
          <a:xfrm>
            <a:off x="1371599" y="294538"/>
            <a:ext cx="9895951" cy="1033669"/>
          </a:xfrm>
        </p:spPr>
        <p:txBody>
          <a:bodyPr>
            <a:normAutofit/>
          </a:bodyPr>
          <a:lstStyle/>
          <a:p>
            <a:r>
              <a:rPr lang="fr-FR" sz="3400">
                <a:solidFill>
                  <a:srgbClr val="FFFFFF"/>
                </a:solidFill>
              </a:rPr>
              <a:t>Etat des lieux, 6 mois après le vote de la loi :</a:t>
            </a:r>
            <a:br>
              <a:rPr lang="fr-FR" sz="3400">
                <a:solidFill>
                  <a:srgbClr val="FFFFFF"/>
                </a:solidFill>
              </a:rPr>
            </a:br>
            <a:r>
              <a:rPr lang="fr-FR" sz="3400">
                <a:solidFill>
                  <a:srgbClr val="FFFFFF"/>
                </a:solidFill>
              </a:rPr>
              <a:t> région Ile de France</a:t>
            </a:r>
          </a:p>
        </p:txBody>
      </p:sp>
      <p:sp>
        <p:nvSpPr>
          <p:cNvPr id="3" name="Espace réservé du contenu 2">
            <a:extLst>
              <a:ext uri="{FF2B5EF4-FFF2-40B4-BE49-F238E27FC236}">
                <a16:creationId xmlns:a16="http://schemas.microsoft.com/office/drawing/2014/main" id="{4AA09D31-67EF-29C4-356C-E7D1A6464425}"/>
              </a:ext>
            </a:extLst>
          </p:cNvPr>
          <p:cNvSpPr>
            <a:spLocks noGrp="1"/>
          </p:cNvSpPr>
          <p:nvPr>
            <p:ph idx="1"/>
          </p:nvPr>
        </p:nvSpPr>
        <p:spPr>
          <a:xfrm>
            <a:off x="323273" y="2318196"/>
            <a:ext cx="11416145" cy="4442821"/>
          </a:xfrm>
        </p:spPr>
        <p:txBody>
          <a:bodyPr anchor="ctr">
            <a:normAutofit/>
          </a:bodyPr>
          <a:lstStyle/>
          <a:p>
            <a:r>
              <a:rPr lang="fr-FR" sz="1800" dirty="0">
                <a:highlight>
                  <a:srgbClr val="FFFF00"/>
                </a:highlight>
              </a:rPr>
              <a:t>281 IVG après 14 Sa, toutes instrumentales</a:t>
            </a:r>
          </a:p>
          <a:p>
            <a:r>
              <a:rPr lang="fr-FR" sz="1800" dirty="0">
                <a:highlight>
                  <a:srgbClr val="FFFF00"/>
                </a:highlight>
              </a:rPr>
              <a:t>Hôpitaux de l’APHP</a:t>
            </a:r>
            <a:r>
              <a:rPr lang="fr-FR" sz="1800" dirty="0"/>
              <a:t>, données exhaustives, au 30/08/2022 : </a:t>
            </a:r>
            <a:r>
              <a:rPr lang="fr-FR" sz="1800" dirty="0">
                <a:highlight>
                  <a:srgbClr val="FFFF00"/>
                </a:highlight>
              </a:rPr>
              <a:t>205 IVG  </a:t>
            </a:r>
            <a:r>
              <a:rPr lang="fr-FR" sz="1800" dirty="0"/>
              <a:t>après 14 SA réalisées</a:t>
            </a:r>
          </a:p>
          <a:p>
            <a:pPr lvl="1"/>
            <a:r>
              <a:rPr lang="fr-FR" sz="1800" dirty="0"/>
              <a:t>12% des patientes venaient d’autres régions, majoritairement des Hauts de France</a:t>
            </a:r>
          </a:p>
          <a:p>
            <a:pPr lvl="1"/>
            <a:r>
              <a:rPr lang="fr-FR" sz="1800" dirty="0"/>
              <a:t>Tous les établissements sauf 1 réalisent des IVG </a:t>
            </a:r>
          </a:p>
          <a:p>
            <a:pPr lvl="1"/>
            <a:r>
              <a:rPr lang="fr-FR" sz="1800" dirty="0"/>
              <a:t>Le nombre d’IVG réalisées varie de 1 à 39</a:t>
            </a:r>
          </a:p>
          <a:p>
            <a:pPr lvl="1"/>
            <a:r>
              <a:rPr lang="fr-FR" sz="1800" dirty="0"/>
              <a:t>100 % méthode instrumentale</a:t>
            </a:r>
          </a:p>
          <a:p>
            <a:pPr lvl="1"/>
            <a:r>
              <a:rPr lang="fr-FR" sz="1800" dirty="0"/>
              <a:t>Rares complications rapportées : 1 hémorragie n ’ayant pas nécessité de transfusion, 2 perforations sans suite, 2 expulsions avant le bloc </a:t>
            </a:r>
          </a:p>
          <a:p>
            <a:pPr marL="457200" lvl="1" indent="0">
              <a:buNone/>
            </a:pPr>
            <a:endParaRPr lang="fr-FR" sz="1800" dirty="0"/>
          </a:p>
          <a:p>
            <a:r>
              <a:rPr lang="fr-FR" sz="1800" dirty="0"/>
              <a:t>Enquête flash auprès des </a:t>
            </a:r>
            <a:r>
              <a:rPr lang="fr-FR" sz="1800" dirty="0">
                <a:highlight>
                  <a:srgbClr val="FFFF00"/>
                </a:highlight>
              </a:rPr>
              <a:t>hôpitaux hors APHP </a:t>
            </a:r>
            <a:r>
              <a:rPr lang="fr-FR" sz="1800" dirty="0"/>
              <a:t>ayant une convention avec REVHO : </a:t>
            </a:r>
            <a:r>
              <a:rPr lang="fr-FR" sz="1800" dirty="0">
                <a:highlight>
                  <a:srgbClr val="FFFF00"/>
                </a:highlight>
              </a:rPr>
              <a:t>72  IVG </a:t>
            </a:r>
            <a:r>
              <a:rPr lang="fr-FR" sz="1800" dirty="0"/>
              <a:t>entre 14 et 16</a:t>
            </a:r>
          </a:p>
          <a:p>
            <a:pPr lvl="2"/>
            <a:r>
              <a:rPr lang="fr-FR" sz="1800" dirty="0"/>
              <a:t> 10  sur 22 ont répondu;  3 ne font pas de 14/16, 6  réalisent des 14/16</a:t>
            </a:r>
          </a:p>
          <a:p>
            <a:pPr lvl="2"/>
            <a:r>
              <a:rPr lang="fr-FR" sz="1800" dirty="0"/>
              <a:t>Toutes instrumentales</a:t>
            </a:r>
          </a:p>
          <a:p>
            <a:pPr lvl="2"/>
            <a:r>
              <a:rPr lang="fr-FR" sz="1800" dirty="0"/>
              <a:t>Seules complications rapportées : 1 hémorragie n ’ayant pas nécessité de transfusion,  1 perforation sans suite, 2 expulsions avant le bloc </a:t>
            </a:r>
          </a:p>
        </p:txBody>
      </p:sp>
    </p:spTree>
    <p:extLst>
      <p:ext uri="{BB962C8B-B14F-4D97-AF65-F5344CB8AC3E}">
        <p14:creationId xmlns:p14="http://schemas.microsoft.com/office/powerpoint/2010/main" val="1744703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re 3">
            <a:extLst>
              <a:ext uri="{FF2B5EF4-FFF2-40B4-BE49-F238E27FC236}">
                <a16:creationId xmlns:a16="http://schemas.microsoft.com/office/drawing/2014/main" id="{7C73A41A-E1CC-F93E-C583-6FC6AD5A71D9}"/>
              </a:ext>
            </a:extLst>
          </p:cNvPr>
          <p:cNvSpPr>
            <a:spLocks noGrp="1"/>
          </p:cNvSpPr>
          <p:nvPr>
            <p:ph type="title"/>
          </p:nvPr>
        </p:nvSpPr>
        <p:spPr>
          <a:xfrm>
            <a:off x="1371599" y="294538"/>
            <a:ext cx="9895951" cy="1033669"/>
          </a:xfrm>
        </p:spPr>
        <p:txBody>
          <a:bodyPr>
            <a:normAutofit/>
          </a:bodyPr>
          <a:lstStyle/>
          <a:p>
            <a:r>
              <a:rPr lang="en-US" sz="4000" kern="1200">
                <a:solidFill>
                  <a:srgbClr val="FFFFFF"/>
                </a:solidFill>
                <a:latin typeface="+mj-lt"/>
                <a:ea typeface="+mj-ea"/>
                <a:cs typeface="+mj-cs"/>
              </a:rPr>
              <a:t>16 SA: quelles limites  ?</a:t>
            </a:r>
            <a:endParaRPr lang="fr-FR" sz="4000">
              <a:solidFill>
                <a:srgbClr val="FFFFFF"/>
              </a:solidFill>
            </a:endParaRPr>
          </a:p>
        </p:txBody>
      </p:sp>
      <p:sp>
        <p:nvSpPr>
          <p:cNvPr id="5" name="Espace réservé du contenu 4">
            <a:extLst>
              <a:ext uri="{FF2B5EF4-FFF2-40B4-BE49-F238E27FC236}">
                <a16:creationId xmlns:a16="http://schemas.microsoft.com/office/drawing/2014/main" id="{903A50EF-6299-27E1-F2DF-E7ACD9A2EC66}"/>
              </a:ext>
            </a:extLst>
          </p:cNvPr>
          <p:cNvSpPr>
            <a:spLocks noGrp="1"/>
          </p:cNvSpPr>
          <p:nvPr>
            <p:ph idx="1"/>
          </p:nvPr>
        </p:nvSpPr>
        <p:spPr>
          <a:xfrm>
            <a:off x="459351" y="1885280"/>
            <a:ext cx="10636280" cy="4678182"/>
          </a:xfrm>
        </p:spPr>
        <p:txBody>
          <a:bodyPr anchor="ctr">
            <a:normAutofit/>
          </a:bodyPr>
          <a:lstStyle/>
          <a:p>
            <a:pPr>
              <a:buClr>
                <a:srgbClr val="E4DEF6"/>
              </a:buClr>
            </a:pPr>
            <a:endParaRPr lang="en-US" sz="1600" dirty="0"/>
          </a:p>
          <a:p>
            <a:pPr>
              <a:buClr>
                <a:srgbClr val="E4DEF6"/>
              </a:buClr>
            </a:pPr>
            <a:r>
              <a:rPr lang="en-US" sz="2000" dirty="0"/>
              <a:t>Rappel :  à 14 SA  le </a:t>
            </a:r>
            <a:r>
              <a:rPr lang="en-US" sz="2000" dirty="0" err="1"/>
              <a:t>seuil</a:t>
            </a:r>
            <a:r>
              <a:rPr lang="en-US" sz="2000" dirty="0"/>
              <a:t> </a:t>
            </a:r>
            <a:r>
              <a:rPr lang="en-US" sz="2000" dirty="0" err="1"/>
              <a:t>supérieur</a:t>
            </a:r>
            <a:r>
              <a:rPr lang="en-US" sz="2000" dirty="0"/>
              <a:t>  </a:t>
            </a:r>
            <a:r>
              <a:rPr lang="en-US" sz="2000" dirty="0" err="1"/>
              <a:t>étaient</a:t>
            </a:r>
            <a:r>
              <a:rPr lang="en-US" sz="2000" dirty="0"/>
              <a:t>  les </a:t>
            </a:r>
            <a:r>
              <a:rPr lang="en-US" sz="2000" dirty="0" err="1"/>
              <a:t>valeurs</a:t>
            </a:r>
            <a:r>
              <a:rPr lang="en-US" sz="2000" dirty="0"/>
              <a:t> du 90 </a:t>
            </a:r>
            <a:r>
              <a:rPr lang="en-US" sz="2000" baseline="30000" dirty="0" err="1"/>
              <a:t>ème</a:t>
            </a:r>
            <a:r>
              <a:rPr lang="en-US" sz="2000" baseline="30000" dirty="0"/>
              <a:t> </a:t>
            </a:r>
            <a:r>
              <a:rPr lang="en-US" sz="2000" dirty="0"/>
              <a:t>P de la LCC </a:t>
            </a:r>
            <a:r>
              <a:rPr lang="en-US" sz="2000" dirty="0" err="1"/>
              <a:t>ou</a:t>
            </a:r>
            <a:r>
              <a:rPr lang="en-US" sz="2000" dirty="0"/>
              <a:t> du BIP</a:t>
            </a:r>
          </a:p>
          <a:p>
            <a:pPr>
              <a:buClr>
                <a:srgbClr val="E4DEF6"/>
              </a:buClr>
            </a:pPr>
            <a:r>
              <a:rPr lang="en-US" sz="2000" dirty="0"/>
              <a:t>16 SA :  </a:t>
            </a:r>
            <a:r>
              <a:rPr lang="en-US" sz="2000" dirty="0" err="1"/>
              <a:t>Datation</a:t>
            </a:r>
            <a:r>
              <a:rPr lang="en-US" sz="2000" dirty="0"/>
              <a:t> </a:t>
            </a:r>
            <a:r>
              <a:rPr lang="en-US" sz="2000" dirty="0" err="1"/>
              <a:t>échographique</a:t>
            </a:r>
            <a:r>
              <a:rPr lang="en-US" sz="2000" dirty="0"/>
              <a:t> : </a:t>
            </a:r>
          </a:p>
          <a:p>
            <a:pPr lvl="1">
              <a:buClr>
                <a:srgbClr val="E4DEF6"/>
              </a:buClr>
            </a:pPr>
            <a:r>
              <a:rPr lang="en-US" sz="2000" dirty="0"/>
              <a:t>Après 14 SA la </a:t>
            </a:r>
            <a:r>
              <a:rPr lang="en-US" sz="2000" dirty="0" err="1"/>
              <a:t>mesure</a:t>
            </a:r>
            <a:r>
              <a:rPr lang="en-US" sz="2000" dirty="0"/>
              <a:t> de </a:t>
            </a:r>
            <a:r>
              <a:rPr lang="en-US" sz="2000" dirty="0" err="1"/>
              <a:t>référence</a:t>
            </a:r>
            <a:r>
              <a:rPr lang="en-US" sz="2000" dirty="0"/>
              <a:t> pour dater </a:t>
            </a:r>
            <a:r>
              <a:rPr lang="en-US" sz="2000" dirty="0" err="1"/>
              <a:t>une</a:t>
            </a:r>
            <a:r>
              <a:rPr lang="en-US" sz="2000" dirty="0"/>
              <a:t> </a:t>
            </a:r>
            <a:r>
              <a:rPr lang="en-US" sz="2000" dirty="0" err="1"/>
              <a:t>grossesse</a:t>
            </a:r>
            <a:r>
              <a:rPr lang="en-US" sz="2000" dirty="0"/>
              <a:t> </a:t>
            </a:r>
            <a:r>
              <a:rPr lang="en-US" sz="2000" dirty="0" err="1"/>
              <a:t>est</a:t>
            </a:r>
            <a:r>
              <a:rPr lang="en-US" sz="2000" dirty="0"/>
              <a:t> le PC et non plus la LCC </a:t>
            </a:r>
            <a:r>
              <a:rPr lang="en-US" sz="2000" dirty="0" err="1"/>
              <a:t>ou</a:t>
            </a:r>
            <a:r>
              <a:rPr lang="en-US" sz="2000" dirty="0"/>
              <a:t> le BIP </a:t>
            </a:r>
          </a:p>
          <a:p>
            <a:pPr>
              <a:buClr>
                <a:srgbClr val="E4DEF6"/>
              </a:buClr>
            </a:pPr>
            <a:r>
              <a:rPr lang="en-US" sz="2000" dirty="0"/>
              <a:t>Par extrapolation à </a:t>
            </a:r>
            <a:r>
              <a:rPr lang="en-US" sz="2000" b="1" dirty="0"/>
              <a:t>16 SA</a:t>
            </a:r>
            <a:r>
              <a:rPr lang="en-US" sz="2000" dirty="0"/>
              <a:t> :</a:t>
            </a:r>
          </a:p>
          <a:p>
            <a:pPr marL="0" indent="0">
              <a:buClr>
                <a:srgbClr val="E4DEF6"/>
              </a:buClr>
              <a:buNone/>
            </a:pPr>
            <a:r>
              <a:rPr lang="en-US" sz="2000" b="1" dirty="0"/>
              <a:t>	  PC =  132 mm au </a:t>
            </a:r>
            <a:r>
              <a:rPr lang="en-US" sz="2000" b="1" dirty="0">
                <a:ea typeface="+mn-lt"/>
                <a:cs typeface="+mn-lt"/>
              </a:rPr>
              <a:t>90</a:t>
            </a:r>
            <a:r>
              <a:rPr lang="en-US" sz="2000" b="1" baseline="30000" dirty="0">
                <a:ea typeface="+mn-lt"/>
                <a:cs typeface="+mn-lt"/>
              </a:rPr>
              <a:t>ème</a:t>
            </a:r>
            <a:r>
              <a:rPr lang="en-US" sz="2000" b="1" dirty="0"/>
              <a:t> P : </a:t>
            </a:r>
            <a:r>
              <a:rPr lang="en-US" sz="2000" dirty="0" err="1"/>
              <a:t>valeur</a:t>
            </a:r>
            <a:r>
              <a:rPr lang="en-US" sz="2000" dirty="0"/>
              <a:t> de </a:t>
            </a:r>
            <a:r>
              <a:rPr lang="en-US" sz="2000" dirty="0" err="1"/>
              <a:t>référence</a:t>
            </a:r>
            <a:r>
              <a:rPr lang="en-US" sz="2000" dirty="0"/>
              <a:t> pour la </a:t>
            </a:r>
            <a:r>
              <a:rPr lang="en-US" sz="2000" dirty="0" err="1"/>
              <a:t>datation</a:t>
            </a:r>
            <a:r>
              <a:rPr lang="en-US" sz="2000" dirty="0"/>
              <a:t> &gt; 14 SA   </a:t>
            </a:r>
          </a:p>
          <a:p>
            <a:pPr marL="0" indent="0">
              <a:buClr>
                <a:srgbClr val="E4DEF6"/>
              </a:buClr>
              <a:buNone/>
            </a:pPr>
            <a:r>
              <a:rPr lang="en-US" sz="2000" b="1" dirty="0"/>
              <a:t>	</a:t>
            </a:r>
            <a:r>
              <a:rPr lang="en-US" sz="2000" dirty="0"/>
              <a:t> </a:t>
            </a:r>
            <a:r>
              <a:rPr lang="en-US" sz="2000" dirty="0" err="1"/>
              <a:t>En</a:t>
            </a:r>
            <a:r>
              <a:rPr lang="en-US" sz="2000" dirty="0"/>
              <a:t> </a:t>
            </a:r>
            <a:r>
              <a:rPr lang="en-US" sz="2000" dirty="0" err="1"/>
              <a:t>l’absence</a:t>
            </a:r>
            <a:r>
              <a:rPr lang="en-US" sz="2000" dirty="0"/>
              <a:t> de PC  </a:t>
            </a:r>
            <a:r>
              <a:rPr lang="en-US" sz="2000" b="1" dirty="0"/>
              <a:t>BIP = 38 mm au 90</a:t>
            </a:r>
            <a:r>
              <a:rPr lang="en-US" sz="2000" b="1" baseline="30000" dirty="0"/>
              <a:t>ème</a:t>
            </a:r>
            <a:r>
              <a:rPr lang="en-US" sz="2000" b="1" dirty="0"/>
              <a:t> P</a:t>
            </a:r>
          </a:p>
          <a:p>
            <a:pPr marL="0" indent="0">
              <a:buClr>
                <a:srgbClr val="E4DEF6"/>
              </a:buClr>
              <a:buNone/>
            </a:pPr>
            <a:r>
              <a:rPr lang="en-US" sz="1600" b="1" dirty="0"/>
              <a:t>	</a:t>
            </a:r>
            <a:r>
              <a:rPr lang="fr-FR" sz="1600" b="1" dirty="0"/>
              <a:t> </a:t>
            </a:r>
            <a:endParaRPr lang="fr-FR" sz="1600" dirty="0">
              <a:ea typeface="+mn-lt"/>
              <a:cs typeface="+mn-lt"/>
            </a:endParaRPr>
          </a:p>
          <a:p>
            <a:pPr marL="0" lvl="0" indent="0">
              <a:buNone/>
            </a:pPr>
            <a:endParaRPr lang="fr-FR" sz="1600" dirty="0"/>
          </a:p>
        </p:txBody>
      </p:sp>
      <p:sp>
        <p:nvSpPr>
          <p:cNvPr id="2" name="ZoneTexte 1">
            <a:extLst>
              <a:ext uri="{FF2B5EF4-FFF2-40B4-BE49-F238E27FC236}">
                <a16:creationId xmlns:a16="http://schemas.microsoft.com/office/drawing/2014/main" id="{1F640589-D864-B5EA-99D3-B3DB82FFFE41}"/>
              </a:ext>
            </a:extLst>
          </p:cNvPr>
          <p:cNvSpPr txBox="1"/>
          <p:nvPr/>
        </p:nvSpPr>
        <p:spPr>
          <a:xfrm>
            <a:off x="1094509" y="3477491"/>
            <a:ext cx="0" cy="0"/>
          </a:xfrm>
          <a:prstGeom prst="rect">
            <a:avLst/>
          </a:prstGeom>
        </p:spPr>
        <p:txBody>
          <a:bodyPr vert="horz" wrap="none" lIns="91440" tIns="45720" rIns="91440" bIns="45720" rtlCol="0" anchor="t">
            <a:noAutofit/>
          </a:bodyPr>
          <a:lstStyle/>
          <a:p>
            <a:pPr algn="l">
              <a:lnSpc>
                <a:spcPct val="110000"/>
              </a:lnSpc>
              <a:buClr>
                <a:srgbClr val="E4DEF6"/>
              </a:buClr>
            </a:pPr>
            <a:endParaRPr lang="fr-FR" sz="2000" dirty="0"/>
          </a:p>
        </p:txBody>
      </p:sp>
    </p:spTree>
    <p:extLst>
      <p:ext uri="{BB962C8B-B14F-4D97-AF65-F5344CB8AC3E}">
        <p14:creationId xmlns:p14="http://schemas.microsoft.com/office/powerpoint/2010/main" val="214961346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TotalTime>
  <Words>1622</Words>
  <Application>Microsoft Office PowerPoint</Application>
  <PresentationFormat>Grand écran</PresentationFormat>
  <Paragraphs>149</Paragraphs>
  <Slides>24</Slides>
  <Notes>7</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24</vt:i4>
      </vt:variant>
    </vt:vector>
  </HeadingPairs>
  <TitlesOfParts>
    <vt:vector size="31" baseType="lpstr">
      <vt:lpstr>Arial</vt:lpstr>
      <vt:lpstr>Calibri</vt:lpstr>
      <vt:lpstr>Calibri Light</vt:lpstr>
      <vt:lpstr>Comic Sans MS</vt:lpstr>
      <vt:lpstr>sourcesanspro</vt:lpstr>
      <vt:lpstr>Times New Roman</vt:lpstr>
      <vt:lpstr>Thème Office</vt:lpstr>
      <vt:lpstr>Actualités sur l’organisation des Interruptions Volontaires de Grossesse  </vt:lpstr>
      <vt:lpstr>Présentation PowerPoint</vt:lpstr>
      <vt:lpstr>Présentation PowerPoint</vt:lpstr>
      <vt:lpstr>L’allongement du délai légal </vt:lpstr>
      <vt:lpstr>Présentation PowerPoint</vt:lpstr>
      <vt:lpstr>Quels protocoles ? </vt:lpstr>
      <vt:lpstr>Présentation PowerPoint</vt:lpstr>
      <vt:lpstr>Etat des lieux, 6 mois après le vote de la loi :  région Ile de France</vt:lpstr>
      <vt:lpstr>16 SA: quelles limites  ?</vt:lpstr>
      <vt:lpstr>Quels protocoles  ?</vt:lpstr>
      <vt:lpstr>Protocoles recommandés</vt:lpstr>
      <vt:lpstr>Retour et échanges de pratique :  échanges au sein de l’ACRN AP juin 2022</vt:lpstr>
      <vt:lpstr>L’ouverture de la teleconsultation pour une IVG et la validation de l’IVG médicamenteuse en ville jusqu’à 9 SA</vt:lpstr>
      <vt:lpstr>Présentation PowerPoint</vt:lpstr>
      <vt:lpstr>Création d’un répertoire des lieux d’accueil pour une IVG</vt:lpstr>
      <vt:lpstr>Présentation PowerPoint</vt:lpstr>
      <vt:lpstr>Présentation PowerPoint</vt:lpstr>
      <vt:lpstr>La suppression du délai de réflexion de 48h après un entretien social</vt:lpstr>
      <vt:lpstr>Présentation PowerPoint</vt:lpstr>
      <vt:lpstr>La pratique de l’IVG instrumentale par les sages femmes</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philippe faucher</dc:creator>
  <cp:lastModifiedBy>philippe faucher</cp:lastModifiedBy>
  <cp:revision>6</cp:revision>
  <dcterms:created xsi:type="dcterms:W3CDTF">2022-11-23T16:25:00Z</dcterms:created>
  <dcterms:modified xsi:type="dcterms:W3CDTF">2022-11-23T17:19:01Z</dcterms:modified>
</cp:coreProperties>
</file>